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22" r:id="rId1"/>
  </p:sldMasterIdLst>
  <p:notesMasterIdLst>
    <p:notesMasterId r:id="rId50"/>
  </p:notesMasterIdLst>
  <p:sldIdLst>
    <p:sldId id="284" r:id="rId2"/>
    <p:sldId id="473" r:id="rId3"/>
    <p:sldId id="474" r:id="rId4"/>
    <p:sldId id="475" r:id="rId5"/>
    <p:sldId id="476" r:id="rId6"/>
    <p:sldId id="258" r:id="rId7"/>
    <p:sldId id="477" r:id="rId8"/>
    <p:sldId id="479" r:id="rId9"/>
    <p:sldId id="480" r:id="rId10"/>
    <p:sldId id="481" r:id="rId11"/>
    <p:sldId id="482" r:id="rId12"/>
    <p:sldId id="483" r:id="rId13"/>
    <p:sldId id="259" r:id="rId14"/>
    <p:sldId id="282" r:id="rId15"/>
    <p:sldId id="484" r:id="rId16"/>
    <p:sldId id="270" r:id="rId17"/>
    <p:sldId id="487" r:id="rId18"/>
    <p:sldId id="272" r:id="rId19"/>
    <p:sldId id="273" r:id="rId20"/>
    <p:sldId id="500" r:id="rId21"/>
    <p:sldId id="503" r:id="rId22"/>
    <p:sldId id="293" r:id="rId23"/>
    <p:sldId id="504" r:id="rId24"/>
    <p:sldId id="275" r:id="rId25"/>
    <p:sldId id="505" r:id="rId26"/>
    <p:sldId id="506" r:id="rId27"/>
    <p:sldId id="507" r:id="rId28"/>
    <p:sldId id="508" r:id="rId29"/>
    <p:sldId id="509" r:id="rId30"/>
    <p:sldId id="510" r:id="rId31"/>
    <p:sldId id="512" r:id="rId32"/>
    <p:sldId id="511" r:id="rId33"/>
    <p:sldId id="274" r:id="rId34"/>
    <p:sldId id="513" r:id="rId35"/>
    <p:sldId id="501" r:id="rId36"/>
    <p:sldId id="485" r:id="rId37"/>
    <p:sldId id="514" r:id="rId38"/>
    <p:sldId id="499" r:id="rId39"/>
    <p:sldId id="278" r:id="rId40"/>
    <p:sldId id="493" r:id="rId41"/>
    <p:sldId id="490" r:id="rId42"/>
    <p:sldId id="283" r:id="rId43"/>
    <p:sldId id="492" r:id="rId44"/>
    <p:sldId id="491" r:id="rId45"/>
    <p:sldId id="496" r:id="rId46"/>
    <p:sldId id="497" r:id="rId47"/>
    <p:sldId id="495" r:id="rId48"/>
    <p:sldId id="339" r:id="rId49"/>
  </p:sldIdLst>
  <p:sldSz cx="9144000" cy="5143500" type="screen16x9"/>
  <p:notesSz cx="6858000" cy="9144000"/>
  <p:embeddedFontLst>
    <p:embeddedFont>
      <p:font typeface="Lato" panose="020F0502020204030203" pitchFamily="34" charset="0"/>
      <p:regular r:id="rId51"/>
      <p:bold r:id="rId52"/>
      <p:italic r:id="rId53"/>
      <p:boldItalic r:id="rId54"/>
    </p:embeddedFont>
    <p:embeddedFont>
      <p:font typeface="Raleway" panose="020B0503030101060003" pitchFamily="34" charset="77"/>
      <p:regular r:id="rId55"/>
      <p:bold r:id="rId56"/>
      <p:italic r:id="rId57"/>
      <p:boldItalic r:id="rId5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677480"/>
    <a:srgbClr val="000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375B59A-8F34-4A71-B247-EAC484CAED77}">
  <a:tblStyle styleId="{4375B59A-8F34-4A71-B247-EAC484CAED7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88"/>
    <p:restoredTop sz="76803" autoAdjust="0"/>
  </p:normalViewPr>
  <p:slideViewPr>
    <p:cSldViewPr snapToGrid="0" snapToObjects="1">
      <p:cViewPr varScale="1">
        <p:scale>
          <a:sx n="123" d="100"/>
          <a:sy n="123" d="100"/>
        </p:scale>
        <p:origin x="160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font" Target="fonts/font5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3.fntdata"/><Relationship Id="rId58" Type="http://schemas.openxmlformats.org/officeDocument/2006/relationships/font" Target="fonts/font8.fntdata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6.fntdata"/><Relationship Id="rId8" Type="http://schemas.openxmlformats.org/officeDocument/2006/relationships/slide" Target="slides/slide7.xml"/><Relationship Id="rId51" Type="http://schemas.openxmlformats.org/officeDocument/2006/relationships/font" Target="fonts/font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4.fntdata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7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2.fntdata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89094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6900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Scenario of the WWW network use by person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5B3E2-F40F-430E-8905-D4F82C3BA4A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1506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tabLst/>
              <a:defRPr/>
            </a:pPr>
            <a:r>
              <a:rPr lang="en-US" sz="1100" b="0" i="0" u="none" strike="noStrike" kern="1200" cap="none" dirty="0">
                <a:solidFill>
                  <a:schemeClr val="tx1"/>
                </a:solidFill>
                <a:effectLst/>
                <a:latin typeface="Arial"/>
                <a:ea typeface="Arial"/>
                <a:cs typeface="Arial"/>
                <a:sym typeface="Arial"/>
              </a:rPr>
              <a:t>The basic idea of Servlet container is using Java to dynamically generate the web page on the server side. So servlet container is essentially a part of a web server that interacts with the servlets.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17008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  - Management of servlets and their life cycle</a:t>
            </a:r>
          </a:p>
          <a:p>
            <a:pPr marL="0" indent="0">
              <a:buNone/>
            </a:pPr>
            <a:r>
              <a:rPr lang="en-US" dirty="0"/>
              <a:t>  - Mapping the URL to a specific servlet.</a:t>
            </a:r>
          </a:p>
          <a:p>
            <a:pPr marL="0" indent="0">
              <a:buNone/>
            </a:pPr>
            <a:r>
              <a:rPr lang="en-US" dirty="0"/>
              <a:t>  - Check access rights</a:t>
            </a:r>
          </a:p>
          <a:p>
            <a:pPr marL="457200" marR="0" lvl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tabLst/>
              <a:defRPr/>
            </a:pPr>
            <a:r>
              <a:rPr lang="en-US" sz="1100" b="0" i="0" u="none" strike="noStrike" kern="1200" cap="none" dirty="0">
                <a:solidFill>
                  <a:schemeClr val="tx1"/>
                </a:solidFill>
                <a:effectLst/>
                <a:latin typeface="Arial"/>
                <a:ea typeface="Arial"/>
                <a:cs typeface="Arial"/>
                <a:sym typeface="Arial"/>
              </a:rPr>
              <a:t>The basic idea of Servlet container is using Java to dynamically generate the web page on the server side. So servlet container is essentially a part of a web server that interacts with the servlets.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57334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When the web server (e.g. Apache Tomcat) starts up, the servlet container deploy and loads all the servlets.</a:t>
            </a:r>
          </a:p>
          <a:p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The servlet is initialized by calling the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init</a:t>
            </a:r>
            <a:r>
              <a:rPr lang="en-US" sz="1100" b="0" i="1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()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method. The </a:t>
            </a:r>
            <a:r>
              <a:rPr lang="en-US" sz="1100" b="0" i="1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Servlet.init</a:t>
            </a:r>
            <a:r>
              <a:rPr lang="en-US" sz="1100" b="0" i="1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() 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method is called by the Servlet container to indicate that this Servlet instance is instantiated successfully and is about to put into service.</a:t>
            </a:r>
          </a:p>
          <a:p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The servlet then calls </a:t>
            </a:r>
            <a:r>
              <a:rPr lang="en-US" sz="1100" b="0" i="1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service() 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method to process a client’s request. This method is invoked to inform the Servlet about the client requests.</a:t>
            </a:r>
          </a:p>
          <a:p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The servlet is terminated by calling the </a:t>
            </a:r>
            <a:r>
              <a:rPr lang="en-US" sz="1100" b="0" i="1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destroy().</a:t>
            </a: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The</a:t>
            </a:r>
            <a:r>
              <a:rPr lang="en-US" sz="1100" b="0" i="1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destroy()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method runs only once during the lifetime of a Servlet and signals the end of the Servlet instance.</a:t>
            </a:r>
          </a:p>
        </p:txBody>
      </p:sp>
    </p:spTree>
    <p:extLst>
      <p:ext uri="{BB962C8B-B14F-4D97-AF65-F5344CB8AC3E}">
        <p14:creationId xmlns:p14="http://schemas.microsoft.com/office/powerpoint/2010/main" val="25695530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 object of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ServletContext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created by the web container at time of deploying the project. This object can be used to get configuration information from web.xml file. There is only one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ServletContext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object per web application.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5B3E2-F40F-430E-8905-D4F82C3BA4A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003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A" dirty="0"/>
          </a:p>
        </p:txBody>
      </p:sp>
    </p:spTree>
    <p:extLst>
      <p:ext uri="{BB962C8B-B14F-4D97-AF65-F5344CB8AC3E}">
        <p14:creationId xmlns:p14="http://schemas.microsoft.com/office/powerpoint/2010/main" val="29427216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/>
              <a:t>HttpSession</a:t>
            </a:r>
            <a:r>
              <a:rPr lang="en-US" sz="1200" dirty="0"/>
              <a:t> provides a way to identify a user across several requests or visits to Web site and to store information about that user.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5B3E2-F40F-430E-8905-D4F82C3BA4A4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6374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2D7E2C-03C1-4B92-BBE3-2FB5C5D5BF8B}" type="slidenum">
              <a:rPr lang="ru-RU" smtClean="0"/>
              <a:t>39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643647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645225" y="2762725"/>
            <a:ext cx="67365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5938246" y="2533163"/>
            <a:ext cx="7218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6659861" y="2533163"/>
            <a:ext cx="7218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-1" y="2533163"/>
            <a:ext cx="7218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721425" y="2533163"/>
            <a:ext cx="5216700" cy="7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35622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>
            <a:spLocks noGrp="1"/>
          </p:cNvSpPr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1"/>
          </p:nvPr>
        </p:nvSpPr>
        <p:spPr>
          <a:xfrm>
            <a:off x="893700" y="1373588"/>
            <a:ext cx="6462600" cy="35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▷"/>
              <a:defRPr>
                <a:solidFill>
                  <a:schemeClr val="dk1"/>
                </a:solidFill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>
                <a:solidFill>
                  <a:schemeClr val="dk1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4" name="Google Shape;34;p5"/>
          <p:cNvSpPr/>
          <p:nvPr/>
        </p:nvSpPr>
        <p:spPr>
          <a:xfrm>
            <a:off x="7356366" y="5066325"/>
            <a:ext cx="8937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5"/>
          <p:cNvSpPr/>
          <p:nvPr/>
        </p:nvSpPr>
        <p:spPr>
          <a:xfrm>
            <a:off x="8250312" y="5066325"/>
            <a:ext cx="8937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5"/>
          <p:cNvSpPr/>
          <p:nvPr/>
        </p:nvSpPr>
        <p:spPr>
          <a:xfrm>
            <a:off x="0" y="5066325"/>
            <a:ext cx="8937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5"/>
          <p:cNvSpPr/>
          <p:nvPr/>
        </p:nvSpPr>
        <p:spPr>
          <a:xfrm>
            <a:off x="893710" y="5066325"/>
            <a:ext cx="6462600" cy="7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6978724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 + 2 columns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"/>
          <p:cNvSpPr/>
          <p:nvPr/>
        </p:nvSpPr>
        <p:spPr>
          <a:xfrm>
            <a:off x="7356366" y="5066325"/>
            <a:ext cx="8937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6"/>
          <p:cNvSpPr/>
          <p:nvPr/>
        </p:nvSpPr>
        <p:spPr>
          <a:xfrm>
            <a:off x="8250312" y="5066325"/>
            <a:ext cx="8937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6"/>
          <p:cNvSpPr/>
          <p:nvPr/>
        </p:nvSpPr>
        <p:spPr>
          <a:xfrm>
            <a:off x="0" y="5066325"/>
            <a:ext cx="8937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6"/>
          <p:cNvSpPr/>
          <p:nvPr/>
        </p:nvSpPr>
        <p:spPr>
          <a:xfrm>
            <a:off x="893710" y="5066325"/>
            <a:ext cx="6462600" cy="7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body" idx="1"/>
          </p:nvPr>
        </p:nvSpPr>
        <p:spPr>
          <a:xfrm>
            <a:off x="893625" y="1200150"/>
            <a:ext cx="31368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▷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6" name="Google Shape;46;p6"/>
          <p:cNvSpPr txBox="1">
            <a:spLocks noGrp="1"/>
          </p:cNvSpPr>
          <p:nvPr>
            <p:ph type="body" idx="2"/>
          </p:nvPr>
        </p:nvSpPr>
        <p:spPr>
          <a:xfrm>
            <a:off x="4219456" y="1200150"/>
            <a:ext cx="31368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▷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7" name="Google Shape;47;p6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0795537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"/>
          <p:cNvSpPr/>
          <p:nvPr/>
        </p:nvSpPr>
        <p:spPr>
          <a:xfrm>
            <a:off x="7356366" y="5066325"/>
            <a:ext cx="8937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8"/>
          <p:cNvSpPr/>
          <p:nvPr/>
        </p:nvSpPr>
        <p:spPr>
          <a:xfrm>
            <a:off x="8250312" y="5066325"/>
            <a:ext cx="8937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8"/>
          <p:cNvSpPr/>
          <p:nvPr/>
        </p:nvSpPr>
        <p:spPr>
          <a:xfrm>
            <a:off x="0" y="5066325"/>
            <a:ext cx="8937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8"/>
          <p:cNvSpPr/>
          <p:nvPr/>
        </p:nvSpPr>
        <p:spPr>
          <a:xfrm>
            <a:off x="893710" y="5066325"/>
            <a:ext cx="6462600" cy="7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8"/>
          <p:cNvSpPr txBox="1">
            <a:spLocks noGrp="1"/>
          </p:cNvSpPr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4" name="Google Shape;64;p8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548189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9"/>
          <p:cNvSpPr/>
          <p:nvPr/>
        </p:nvSpPr>
        <p:spPr>
          <a:xfrm>
            <a:off x="7356366" y="5066325"/>
            <a:ext cx="8937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9"/>
          <p:cNvSpPr/>
          <p:nvPr/>
        </p:nvSpPr>
        <p:spPr>
          <a:xfrm>
            <a:off x="8250312" y="5066325"/>
            <a:ext cx="8937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9"/>
          <p:cNvSpPr/>
          <p:nvPr/>
        </p:nvSpPr>
        <p:spPr>
          <a:xfrm>
            <a:off x="0" y="5066325"/>
            <a:ext cx="8937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9"/>
          <p:cNvSpPr/>
          <p:nvPr/>
        </p:nvSpPr>
        <p:spPr>
          <a:xfrm>
            <a:off x="893710" y="5066325"/>
            <a:ext cx="6462600" cy="7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9"/>
          <p:cNvSpPr txBox="1">
            <a:spLocks noGrp="1"/>
          </p:cNvSpPr>
          <p:nvPr>
            <p:ph type="body" idx="1"/>
          </p:nvPr>
        </p:nvSpPr>
        <p:spPr>
          <a:xfrm>
            <a:off x="893700" y="4649963"/>
            <a:ext cx="6462600" cy="35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22860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1" name="Google Shape;71;p9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2417330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0"/>
          <p:cNvSpPr/>
          <p:nvPr/>
        </p:nvSpPr>
        <p:spPr>
          <a:xfrm>
            <a:off x="7356366" y="5066325"/>
            <a:ext cx="8937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10"/>
          <p:cNvSpPr/>
          <p:nvPr/>
        </p:nvSpPr>
        <p:spPr>
          <a:xfrm>
            <a:off x="8250312" y="5066325"/>
            <a:ext cx="8937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10"/>
          <p:cNvSpPr/>
          <p:nvPr/>
        </p:nvSpPr>
        <p:spPr>
          <a:xfrm>
            <a:off x="0" y="5066325"/>
            <a:ext cx="8937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0"/>
          <p:cNvSpPr/>
          <p:nvPr/>
        </p:nvSpPr>
        <p:spPr>
          <a:xfrm>
            <a:off x="893710" y="5066325"/>
            <a:ext cx="6462600" cy="7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10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182754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color background">
  <p:cSld name="Blank color background">
    <p:bg>
      <p:bgPr>
        <a:solidFill>
          <a:schemeClr val="accent1"/>
        </a:solid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1"/>
          <p:cNvSpPr/>
          <p:nvPr/>
        </p:nvSpPr>
        <p:spPr>
          <a:xfrm>
            <a:off x="7356366" y="5066325"/>
            <a:ext cx="8937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11"/>
          <p:cNvSpPr/>
          <p:nvPr/>
        </p:nvSpPr>
        <p:spPr>
          <a:xfrm>
            <a:off x="8250312" y="5066325"/>
            <a:ext cx="8937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11"/>
          <p:cNvSpPr/>
          <p:nvPr/>
        </p:nvSpPr>
        <p:spPr>
          <a:xfrm>
            <a:off x="0" y="5066325"/>
            <a:ext cx="893700" cy="7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1"/>
          <p:cNvSpPr/>
          <p:nvPr/>
        </p:nvSpPr>
        <p:spPr>
          <a:xfrm>
            <a:off x="893710" y="5066325"/>
            <a:ext cx="64626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11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6383648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69A30-639B-470E-9171-DDBF64679B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070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93700" y="1373588"/>
            <a:ext cx="6462600" cy="35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Lato"/>
              <a:buChar char="▷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134010991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23" r:id="rId1"/>
    <p:sldLayoutId id="2147483726" r:id="rId2"/>
    <p:sldLayoutId id="2147483727" r:id="rId3"/>
    <p:sldLayoutId id="2147483729" r:id="rId4"/>
    <p:sldLayoutId id="2147483730" r:id="rId5"/>
    <p:sldLayoutId id="2147483731" r:id="rId6"/>
    <p:sldLayoutId id="2147483732" r:id="rId7"/>
    <p:sldLayoutId id="2147483733" r:id="rId8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List_of_HTTP_status_codes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refactoring.guru/design-patterns/chain-of-responsibility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baeldung.com/java-servlet-cookies-session" TargetMode="External"/><Relationship Id="rId4" Type="http://schemas.openxmlformats.org/officeDocument/2006/relationships/image" Target="../media/image27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hyperlink" Target="https://medium.com/edureka/java-servlets-62f583d69c7e" TargetMode="External"/><Relationship Id="rId3" Type="http://schemas.openxmlformats.org/officeDocument/2006/relationships/hyperlink" Target="https://www.baeldung.com/intro-to-servlets" TargetMode="External"/><Relationship Id="rId7" Type="http://schemas.openxmlformats.org/officeDocument/2006/relationships/hyperlink" Target="https://www.jetbrains.com/help/idea/servlets.html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programcreek.com/2013/04/what-is-servlet-container" TargetMode="External"/><Relationship Id="rId5" Type="http://schemas.openxmlformats.org/officeDocument/2006/relationships/hyperlink" Target="https://www.ntu.edu.sg/home/ehchua/programming/howto/Tomcat_HowTo.html" TargetMode="External"/><Relationship Id="rId4" Type="http://schemas.openxmlformats.org/officeDocument/2006/relationships/hyperlink" Target="https://www.tutorialspoint.com/servlets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hyperlink" Target="http://tomcat.apache.org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2"/>
          <p:cNvSpPr txBox="1">
            <a:spLocks noGrp="1"/>
          </p:cNvSpPr>
          <p:nvPr>
            <p:ph type="ctrTitle"/>
          </p:nvPr>
        </p:nvSpPr>
        <p:spPr>
          <a:xfrm>
            <a:off x="700676" y="1786259"/>
            <a:ext cx="8229011" cy="6362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3200"/>
              <a:t>Lesson 12 </a:t>
            </a:r>
            <a:r>
              <a:rPr lang="en-US" sz="3200" dirty="0"/>
              <a:t>– Intro to Web, Servlet API</a:t>
            </a:r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12618838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4FC9E-CB99-0347-8232-3A83AEFFD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Status Codes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726969-BD15-0945-B9EA-C2E7A7246A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3699" y="1373588"/>
            <a:ext cx="7821675" cy="3552300"/>
          </a:xfrm>
        </p:spPr>
        <p:txBody>
          <a:bodyPr/>
          <a:lstStyle/>
          <a:p>
            <a:r>
              <a:rPr lang="en-US" sz="1400" dirty="0"/>
              <a:t>Informational 1XX (indicates that the request was received and understood)</a:t>
            </a:r>
          </a:p>
          <a:p>
            <a:r>
              <a:rPr lang="en-US" sz="1400" dirty="0"/>
              <a:t>Successful 2XX : (</a:t>
            </a:r>
            <a:r>
              <a:rPr lang="en-US" sz="1400" dirty="0">
                <a:solidFill>
                  <a:srgbClr val="00B050"/>
                </a:solidFill>
              </a:rPr>
              <a:t>200 OK</a:t>
            </a:r>
            <a:r>
              <a:rPr lang="en-US" sz="1400" dirty="0"/>
              <a:t>, </a:t>
            </a:r>
            <a:r>
              <a:rPr lang="en-US" sz="1400" dirty="0">
                <a:solidFill>
                  <a:srgbClr val="00B050"/>
                </a:solidFill>
              </a:rPr>
              <a:t>201 Created</a:t>
            </a:r>
            <a:r>
              <a:rPr lang="en-US" sz="1400" dirty="0"/>
              <a:t>)</a:t>
            </a:r>
          </a:p>
          <a:p>
            <a:r>
              <a:rPr lang="en-US" sz="1400" dirty="0"/>
              <a:t>Redirection 3XX (</a:t>
            </a:r>
            <a:r>
              <a:rPr lang="en-US" sz="1400" dirty="0">
                <a:solidFill>
                  <a:schemeClr val="accent4"/>
                </a:solidFill>
              </a:rPr>
              <a:t>301 Moved Permanently</a:t>
            </a:r>
            <a:r>
              <a:rPr lang="en-US" sz="1400" dirty="0">
                <a:solidFill>
                  <a:schemeClr val="tx1"/>
                </a:solidFill>
              </a:rPr>
              <a:t>)</a:t>
            </a:r>
            <a:endParaRPr lang="en-US" sz="1400" dirty="0"/>
          </a:p>
          <a:p>
            <a:r>
              <a:rPr lang="en-US" sz="1400" dirty="0"/>
              <a:t>Client Error 4XX :</a:t>
            </a:r>
          </a:p>
          <a:p>
            <a:pPr lvl="1"/>
            <a:r>
              <a:rPr lang="en-US" sz="1400" dirty="0">
                <a:solidFill>
                  <a:schemeClr val="accent3"/>
                </a:solidFill>
              </a:rPr>
              <a:t>400 Bad Request</a:t>
            </a:r>
          </a:p>
          <a:p>
            <a:pPr lvl="1"/>
            <a:r>
              <a:rPr lang="en-US" sz="1400" dirty="0">
                <a:solidFill>
                  <a:schemeClr val="accent3"/>
                </a:solidFill>
              </a:rPr>
              <a:t>401 Unauthorized</a:t>
            </a:r>
          </a:p>
          <a:p>
            <a:pPr lvl="1"/>
            <a:r>
              <a:rPr lang="en-US" sz="1400" dirty="0">
                <a:solidFill>
                  <a:schemeClr val="accent3"/>
                </a:solidFill>
              </a:rPr>
              <a:t>403 Forbidden</a:t>
            </a:r>
          </a:p>
          <a:p>
            <a:pPr lvl="1"/>
            <a:r>
              <a:rPr lang="en-US" sz="1400" dirty="0">
                <a:solidFill>
                  <a:schemeClr val="accent3"/>
                </a:solidFill>
              </a:rPr>
              <a:t>404 Not Found</a:t>
            </a:r>
          </a:p>
          <a:p>
            <a:pPr lvl="1"/>
            <a:r>
              <a:rPr lang="en-US" sz="1400" dirty="0">
                <a:solidFill>
                  <a:schemeClr val="accent3"/>
                </a:solidFill>
              </a:rPr>
              <a:t>405 Method Not Allowed</a:t>
            </a:r>
          </a:p>
          <a:p>
            <a:r>
              <a:rPr lang="en-US" sz="1400" dirty="0"/>
              <a:t>Server Error 5XX (</a:t>
            </a:r>
            <a:r>
              <a:rPr lang="en-US" sz="1400" dirty="0">
                <a:solidFill>
                  <a:schemeClr val="accent5"/>
                </a:solidFill>
              </a:rPr>
              <a:t>500 Internal Server Error</a:t>
            </a:r>
            <a:r>
              <a:rPr lang="en-US" sz="1400" dirty="0"/>
              <a:t>, </a:t>
            </a:r>
            <a:r>
              <a:rPr lang="en-US" sz="1400" dirty="0">
                <a:solidFill>
                  <a:schemeClr val="accent5"/>
                </a:solidFill>
              </a:rPr>
              <a:t>503 Service Unavailable</a:t>
            </a:r>
            <a:r>
              <a:rPr lang="en-US" sz="1400" dirty="0"/>
              <a:t>)</a:t>
            </a:r>
          </a:p>
          <a:p>
            <a:endParaRPr lang="en-US" sz="1400" dirty="0"/>
          </a:p>
          <a:p>
            <a:r>
              <a:rPr lang="en-US" sz="1400" dirty="0"/>
              <a:t>More at </a:t>
            </a:r>
            <a:r>
              <a:rPr lang="en-US" sz="1400" dirty="0">
                <a:hlinkClick r:id="rId2"/>
              </a:rPr>
              <a:t>List of HTTP status codes</a:t>
            </a:r>
            <a:endParaRPr lang="en-US" sz="1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C87988-D057-B24D-B547-36250F7C47A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468499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021066-4874-BD49-ADDF-EDDFB619E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700" y="358388"/>
            <a:ext cx="7178738" cy="857400"/>
          </a:xfrm>
        </p:spPr>
        <p:txBody>
          <a:bodyPr/>
          <a:lstStyle/>
          <a:p>
            <a:r>
              <a:rPr lang="en-US" dirty="0"/>
              <a:t>HTTP Request-Response Example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03763E-FAC4-704E-946B-E87AE061E5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sz="1050" dirty="0">
                <a:solidFill>
                  <a:schemeClr val="accent3"/>
                </a:solidFill>
              </a:rPr>
              <a:t>GET http://</a:t>
            </a:r>
            <a:r>
              <a:rPr lang="en-US" sz="1050" dirty="0" err="1">
                <a:solidFill>
                  <a:schemeClr val="accent3"/>
                </a:solidFill>
              </a:rPr>
              <a:t>geekhub.ck.ua</a:t>
            </a:r>
            <a:endParaRPr lang="en-US" sz="1050" dirty="0">
              <a:solidFill>
                <a:schemeClr val="accent3"/>
              </a:solidFill>
            </a:endParaRPr>
          </a:p>
          <a:p>
            <a:pPr marL="114300" indent="0">
              <a:buNone/>
            </a:pPr>
            <a:endParaRPr lang="en-US" sz="1050" dirty="0"/>
          </a:p>
          <a:p>
            <a:pPr marL="114300" indent="0">
              <a:buNone/>
            </a:pPr>
            <a:r>
              <a:rPr lang="en-US" sz="1050" dirty="0">
                <a:solidFill>
                  <a:srgbClr val="00B050"/>
                </a:solidFill>
              </a:rPr>
              <a:t>HTTP/1.1 200 OK</a:t>
            </a:r>
          </a:p>
          <a:p>
            <a:pPr marL="114300" indent="0">
              <a:buNone/>
            </a:pPr>
            <a:r>
              <a:rPr lang="en-US" sz="1050" dirty="0">
                <a:solidFill>
                  <a:srgbClr val="00B050"/>
                </a:solidFill>
              </a:rPr>
              <a:t>Server: </a:t>
            </a:r>
            <a:r>
              <a:rPr lang="en-US" sz="1050" dirty="0" err="1">
                <a:solidFill>
                  <a:srgbClr val="00B050"/>
                </a:solidFill>
              </a:rPr>
              <a:t>nginx</a:t>
            </a:r>
            <a:endParaRPr lang="en-US" sz="1050" dirty="0">
              <a:solidFill>
                <a:srgbClr val="00B050"/>
              </a:solidFill>
            </a:endParaRPr>
          </a:p>
          <a:p>
            <a:pPr marL="114300" indent="0">
              <a:buNone/>
            </a:pPr>
            <a:r>
              <a:rPr lang="en-US" sz="1050" dirty="0">
                <a:solidFill>
                  <a:srgbClr val="00B050"/>
                </a:solidFill>
              </a:rPr>
              <a:t>Date: Tue, 17 Dec 2019 18:33:15 GMT</a:t>
            </a:r>
          </a:p>
          <a:p>
            <a:pPr marL="114300" indent="0">
              <a:buNone/>
            </a:pPr>
            <a:r>
              <a:rPr lang="en-US" sz="1050" dirty="0">
                <a:solidFill>
                  <a:srgbClr val="00B050"/>
                </a:solidFill>
              </a:rPr>
              <a:t>Content-Type: text/html; charset=UTF-8</a:t>
            </a:r>
          </a:p>
          <a:p>
            <a:pPr marL="114300" indent="0">
              <a:buNone/>
            </a:pPr>
            <a:r>
              <a:rPr lang="en-US" sz="1050" dirty="0">
                <a:solidFill>
                  <a:srgbClr val="00B050"/>
                </a:solidFill>
              </a:rPr>
              <a:t>X-Powered-By: PHP/5.6.40</a:t>
            </a:r>
          </a:p>
          <a:p>
            <a:pPr marL="114300" indent="0">
              <a:buNone/>
            </a:pPr>
            <a:r>
              <a:rPr lang="en-US" sz="1050" dirty="0">
                <a:solidFill>
                  <a:srgbClr val="00B050"/>
                </a:solidFill>
              </a:rPr>
              <a:t>Last-Modified: Fri, 13 Dec 2019 10:26:17 GMT</a:t>
            </a:r>
          </a:p>
          <a:p>
            <a:pPr marL="114300" indent="0">
              <a:buNone/>
            </a:pPr>
            <a:endParaRPr lang="en-US" sz="1050" dirty="0"/>
          </a:p>
          <a:p>
            <a:pPr marL="114300" indent="0">
              <a:buNone/>
            </a:pPr>
            <a:r>
              <a:rPr lang="en-US" sz="1050" dirty="0">
                <a:solidFill>
                  <a:schemeClr val="accent1"/>
                </a:solidFill>
              </a:rPr>
              <a:t>&lt;!DOCTYPE html&gt;</a:t>
            </a:r>
          </a:p>
          <a:p>
            <a:pPr marL="114300" indent="0">
              <a:buNone/>
            </a:pPr>
            <a:r>
              <a:rPr lang="en-US" sz="1050" dirty="0">
                <a:solidFill>
                  <a:schemeClr val="accent1"/>
                </a:solidFill>
              </a:rPr>
              <a:t>&lt;html </a:t>
            </a:r>
            <a:r>
              <a:rPr lang="en-US" sz="1050" dirty="0" err="1">
                <a:solidFill>
                  <a:schemeClr val="accent1"/>
                </a:solidFill>
              </a:rPr>
              <a:t>lang</a:t>
            </a:r>
            <a:r>
              <a:rPr lang="en-US" sz="1050" dirty="0">
                <a:solidFill>
                  <a:schemeClr val="accent1"/>
                </a:solidFill>
              </a:rPr>
              <a:t>="</a:t>
            </a:r>
            <a:r>
              <a:rPr lang="en-US" sz="1050" dirty="0" err="1">
                <a:solidFill>
                  <a:schemeClr val="accent1"/>
                </a:solidFill>
              </a:rPr>
              <a:t>uk</a:t>
            </a:r>
            <a:r>
              <a:rPr lang="en-US" sz="1050" dirty="0">
                <a:solidFill>
                  <a:schemeClr val="accent1"/>
                </a:solidFill>
              </a:rPr>
              <a:t>-UA"&gt;</a:t>
            </a:r>
          </a:p>
          <a:p>
            <a:pPr marL="114300" indent="0">
              <a:buNone/>
            </a:pPr>
            <a:r>
              <a:rPr lang="en-US" sz="1050" dirty="0">
                <a:solidFill>
                  <a:schemeClr val="accent1"/>
                </a:solidFill>
              </a:rPr>
              <a:t>&lt;head&gt;…&lt;/head&gt;</a:t>
            </a:r>
          </a:p>
          <a:p>
            <a:pPr marL="114300" indent="0">
              <a:buNone/>
            </a:pPr>
            <a:r>
              <a:rPr lang="en-US" sz="1050" dirty="0">
                <a:solidFill>
                  <a:schemeClr val="accent1"/>
                </a:solidFill>
              </a:rPr>
              <a:t>&lt;body&gt;…&lt;/body&gt;</a:t>
            </a:r>
          </a:p>
          <a:p>
            <a:pPr marL="114300" indent="0">
              <a:buNone/>
            </a:pPr>
            <a:r>
              <a:rPr lang="en-US" sz="1050" dirty="0">
                <a:solidFill>
                  <a:schemeClr val="accent1"/>
                </a:solidFill>
              </a:rPr>
              <a:t>&lt;/html&gt;</a:t>
            </a:r>
            <a:endParaRPr lang="en-US" sz="900" dirty="0">
              <a:solidFill>
                <a:schemeClr val="accent1"/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E2E4FF4-C756-FB40-BD57-42CA3902737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7476214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550D3E-8AE1-644D-A645-9637639AB8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Client-Server architecture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15CF52-42DC-AA45-B765-2757934B38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4FFB6C3F-C55E-B74B-9393-224B788298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700" y="1371819"/>
            <a:ext cx="5803106" cy="3481864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0F867B-1F97-914D-AFA2-A0A2D6B0F4C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641153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Client-Server architecture</a:t>
            </a:r>
            <a:endParaRPr lang="uk-UA" dirty="0"/>
          </a:p>
        </p:txBody>
      </p:sp>
      <p:sp>
        <p:nvSpPr>
          <p:cNvPr id="3" name="Объект 2"/>
          <p:cNvSpPr>
            <a:spLocks noGrp="1"/>
          </p:cNvSpPr>
          <p:nvPr>
            <p:ph type="body" idx="1"/>
          </p:nvPr>
        </p:nvSpPr>
        <p:spPr>
          <a:xfrm>
            <a:off x="893699" y="1373588"/>
            <a:ext cx="7935975" cy="35523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• </a:t>
            </a:r>
            <a:r>
              <a:rPr lang="en-US" sz="1800" b="1" dirty="0"/>
              <a:t>Web-server for static content</a:t>
            </a:r>
            <a:r>
              <a:rPr lang="en-US" sz="1800" dirty="0"/>
              <a:t>: Nginx</a:t>
            </a:r>
          </a:p>
          <a:p>
            <a:pPr marL="0" indent="0">
              <a:buNone/>
            </a:pPr>
            <a:r>
              <a:rPr lang="en-US" sz="1800" dirty="0"/>
              <a:t>• </a:t>
            </a:r>
            <a:r>
              <a:rPr lang="en-US" sz="1800" b="1" dirty="0"/>
              <a:t>Application-server</a:t>
            </a:r>
            <a:r>
              <a:rPr lang="en-US" sz="1800" dirty="0"/>
              <a:t> </a:t>
            </a:r>
            <a:r>
              <a:rPr lang="en-US" sz="1800" b="1" dirty="0"/>
              <a:t>for dynamic content: </a:t>
            </a:r>
            <a:r>
              <a:rPr lang="en-US" sz="1800" dirty="0"/>
              <a:t>Apache Tomcat</a:t>
            </a:r>
            <a:endParaRPr lang="uk-UA" sz="1800" dirty="0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192B77F7-40F5-8A4F-A2D5-A13AF53560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6600" y="2242344"/>
            <a:ext cx="4876800" cy="2616200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AC123F-3CE2-774E-AD67-46746507652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6367830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93700" y="358388"/>
            <a:ext cx="8128856" cy="857400"/>
          </a:xfrm>
        </p:spPr>
        <p:txBody>
          <a:bodyPr/>
          <a:lstStyle/>
          <a:p>
            <a:r>
              <a:rPr lang="en-US" dirty="0"/>
              <a:t>Java Web Server aka Servlet Container</a:t>
            </a:r>
          </a:p>
        </p:txBody>
      </p:sp>
      <p:sp>
        <p:nvSpPr>
          <p:cNvPr id="3" name="Объект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endParaRPr lang="en-US" dirty="0"/>
          </a:p>
        </p:txBody>
      </p:sp>
      <p:pic>
        <p:nvPicPr>
          <p:cNvPr id="5" name="Picture 4" descr="A picture containing lamp&#10;&#10;Description automatically generated">
            <a:extLst>
              <a:ext uri="{FF2B5EF4-FFF2-40B4-BE49-F238E27FC236}">
                <a16:creationId xmlns:a16="http://schemas.microsoft.com/office/drawing/2014/main" id="{7FAB012E-FB76-9640-9706-3B638480E9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093" y="1373588"/>
            <a:ext cx="3255907" cy="1767306"/>
          </a:xfrm>
          <a:prstGeom prst="rect">
            <a:avLst/>
          </a:prstGeom>
        </p:spPr>
      </p:pic>
      <p:pic>
        <p:nvPicPr>
          <p:cNvPr id="7" name="Picture 6" descr="A drawing of a cartoon character&#10;&#10;Description automatically generated">
            <a:extLst>
              <a:ext uri="{FF2B5EF4-FFF2-40B4-BE49-F238E27FC236}">
                <a16:creationId xmlns:a16="http://schemas.microsoft.com/office/drawing/2014/main" id="{1FADDA0D-B8A6-E948-A1C7-09CB100815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9469" y="3562215"/>
            <a:ext cx="3352181" cy="942351"/>
          </a:xfrm>
          <a:prstGeom prst="rect">
            <a:avLst/>
          </a:prstGeom>
        </p:spPr>
      </p:pic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F5DE5BB9-422C-854A-A944-C1781B3829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62865" y="2306105"/>
            <a:ext cx="2512219" cy="1256110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C1637F5D-79FC-A44E-A675-8C7A81B8D65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4773413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1634BC-7297-A54E-9839-C8CC43972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Servlet Container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8718BB-3627-204B-A930-50731622AC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A picture containing table, food&#10;&#10;Description automatically generated">
            <a:extLst>
              <a:ext uri="{FF2B5EF4-FFF2-40B4-BE49-F238E27FC236}">
                <a16:creationId xmlns:a16="http://schemas.microsoft.com/office/drawing/2014/main" id="{7F694CF2-C55F-E548-B3FD-2198805FFB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6600" y="1178312"/>
            <a:ext cx="4876800" cy="3606800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827282-CE2B-6C4D-B0ED-B1FC4255BD8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310637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 HTTP Servlet Example</a:t>
            </a:r>
          </a:p>
        </p:txBody>
      </p:sp>
      <p:sp>
        <p:nvSpPr>
          <p:cNvPr id="7" name="Объект 6"/>
          <p:cNvSpPr>
            <a:spLocks noGrp="1"/>
          </p:cNvSpPr>
          <p:nvPr>
            <p:ph type="body" idx="1"/>
          </p:nvPr>
        </p:nvSpPr>
        <p:spPr>
          <a:xfrm>
            <a:off x="893699" y="1373588"/>
            <a:ext cx="7782709" cy="35523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en-US" sz="16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altLang="en-US" sz="1600" dirty="0" err="1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WebServlet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(name = </a:t>
            </a:r>
            <a:r>
              <a:rPr lang="en-US" altLang="en-US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altLang="en-US" sz="1600" b="1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helloServlet</a:t>
            </a:r>
            <a:r>
              <a:rPr lang="en-US" altLang="en-US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urlPatterns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{</a:t>
            </a:r>
            <a:r>
              <a:rPr lang="en-US" altLang="en-US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"/hello"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})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HelloServlet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extends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HttpServlet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void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doGet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HttpServletRequest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request,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HttpServletResponse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response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) </a:t>
            </a:r>
            <a:r>
              <a:rPr lang="en-US" altLang="en-US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throws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IOException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response.setContentType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"text/html"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PrintWriter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out =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response.getWriter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out.println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"&lt;h1&gt;Hello World&lt;/h1&gt;"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ru-RU" altLang="ru-RU" sz="1600" dirty="0">
              <a:latin typeface="Arial" panose="020B0604020202020204" pitchFamily="34" charset="0"/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1" y="32951"/>
            <a:ext cx="138564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ru-RU" altLang="ru-RU" sz="135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A87512B4-2B23-9348-9E84-8672E8A495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065" y="2177352"/>
            <a:ext cx="1011236" cy="1011236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238C6B-C6CA-0A42-8827-A294F81BC9A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438579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1634BC-7297-A54E-9839-C8CC43972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 Servlet Lifecycle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8718BB-3627-204B-A930-50731622AC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02B646-90AA-F543-B4DB-CAE0B4D5884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  <p:pic>
        <p:nvPicPr>
          <p:cNvPr id="7" name="Picture 6" descr="A close up of text on a black background&#10;&#10;Description automatically generated">
            <a:extLst>
              <a:ext uri="{FF2B5EF4-FFF2-40B4-BE49-F238E27FC236}">
                <a16:creationId xmlns:a16="http://schemas.microsoft.com/office/drawing/2014/main" id="{CC16981F-48DC-2C47-A692-921EB307B6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7700" y="1358726"/>
            <a:ext cx="3752850" cy="3567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2905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HttpServletRequest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1500" dirty="0"/>
              <a:t>Container creates </a:t>
            </a:r>
            <a:r>
              <a:rPr lang="en-US" sz="1500" dirty="0" err="1"/>
              <a:t>HttpServletRequest</a:t>
            </a:r>
            <a:r>
              <a:rPr lang="en-US" sz="1500" dirty="0"/>
              <a:t> object and passes it as argument to Servlet's service methods (</a:t>
            </a:r>
            <a:r>
              <a:rPr lang="en-US" sz="1500" dirty="0" err="1"/>
              <a:t>doGet</a:t>
            </a:r>
            <a:r>
              <a:rPr lang="en-US" sz="1500" dirty="0"/>
              <a:t>, </a:t>
            </a:r>
            <a:r>
              <a:rPr lang="en-US" sz="1500" dirty="0" err="1"/>
              <a:t>doPost</a:t>
            </a:r>
            <a:r>
              <a:rPr lang="en-US" sz="1500" dirty="0"/>
              <a:t>, etc.)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500" dirty="0" err="1"/>
              <a:t>HttpServletRequest</a:t>
            </a:r>
            <a:r>
              <a:rPr lang="en-US" sz="1500" dirty="0"/>
              <a:t> provides client request info to Servlet.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500" dirty="0"/>
              <a:t>Passed to the service(...) method, </a:t>
            </a:r>
            <a:r>
              <a:rPr lang="en-US" sz="1500" dirty="0" err="1"/>
              <a:t>doGet</a:t>
            </a:r>
            <a:r>
              <a:rPr lang="en-US" sz="1500" dirty="0"/>
              <a:t> (...), </a:t>
            </a:r>
            <a:r>
              <a:rPr lang="en-US" sz="1500" dirty="0" err="1"/>
              <a:t>doPost</a:t>
            </a:r>
            <a:r>
              <a:rPr lang="en-US" sz="1500" dirty="0"/>
              <a:t> (...), do ... ().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4844" y="3207940"/>
            <a:ext cx="4220644" cy="1742913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DFDE1D-E989-9549-865F-97C89EAF3C6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7819841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HttpServletResponse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1500" dirty="0"/>
              <a:t>Container creates </a:t>
            </a:r>
            <a:r>
              <a:rPr lang="en-US" sz="1500" dirty="0" err="1"/>
              <a:t>HttpServletResponse</a:t>
            </a:r>
            <a:r>
              <a:rPr lang="en-US" sz="1500" dirty="0"/>
              <a:t> object and passes it to Servlet's service methods (</a:t>
            </a:r>
            <a:r>
              <a:rPr lang="en-US" sz="1500" dirty="0" err="1"/>
              <a:t>doGet</a:t>
            </a:r>
            <a:r>
              <a:rPr lang="en-US" sz="1500" dirty="0"/>
              <a:t>, </a:t>
            </a:r>
            <a:r>
              <a:rPr lang="en-US" sz="1500" dirty="0" err="1"/>
              <a:t>doPost</a:t>
            </a:r>
            <a:r>
              <a:rPr lang="en-US" sz="1500" dirty="0"/>
              <a:t>, etc.)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500" dirty="0" err="1"/>
              <a:t>HttpServletResponse</a:t>
            </a:r>
            <a:r>
              <a:rPr lang="en-US" sz="1500" dirty="0"/>
              <a:t> assists a servlet in sending a response to the client.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500" dirty="0"/>
              <a:t>As well as </a:t>
            </a:r>
            <a:r>
              <a:rPr lang="en-US" sz="1500" dirty="0" err="1"/>
              <a:t>HttpServletRequest</a:t>
            </a:r>
            <a:r>
              <a:rPr lang="en-US" sz="1500" dirty="0"/>
              <a:t> is passed in service(...) and do...(...)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3865" y="3243296"/>
            <a:ext cx="4588643" cy="1802924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53D942-2645-5644-B7AF-F3710A6C2B0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500494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6D966F-558E-8247-82F1-8887F5F0C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 Goals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A4E0A3-96A0-504B-BF88-FB94C2DBC2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GB" dirty="0"/>
              <a:t>Why Java is good for Web?</a:t>
            </a:r>
          </a:p>
          <a:p>
            <a:pPr fontAlgn="base"/>
            <a:r>
              <a:rPr lang="en-GB" dirty="0"/>
              <a:t>HTTP protocol details</a:t>
            </a:r>
          </a:p>
          <a:p>
            <a:pPr fontAlgn="base"/>
            <a:r>
              <a:rPr lang="en-GB" dirty="0"/>
              <a:t>Client-Server communications</a:t>
            </a:r>
          </a:p>
          <a:p>
            <a:pPr fontAlgn="base"/>
            <a:r>
              <a:rPr lang="en-GB" dirty="0"/>
              <a:t>Static vs Dynamic content handling </a:t>
            </a:r>
          </a:p>
          <a:p>
            <a:pPr fontAlgn="base"/>
            <a:r>
              <a:rPr lang="en-GB" dirty="0"/>
              <a:t>Servlet Containers</a:t>
            </a:r>
          </a:p>
          <a:p>
            <a:pPr fontAlgn="base"/>
            <a:r>
              <a:rPr lang="en-GB" dirty="0"/>
              <a:t>Java Servlet</a:t>
            </a:r>
          </a:p>
          <a:p>
            <a:pPr fontAlgn="base"/>
            <a:r>
              <a:rPr lang="en-GB" dirty="0"/>
              <a:t>Http Session, Cookies</a:t>
            </a:r>
          </a:p>
          <a:p>
            <a:pPr fontAlgn="base"/>
            <a:r>
              <a:rPr lang="en-GB" dirty="0"/>
              <a:t>Filter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AB57B8-4122-164F-BD91-62C8C48B13B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06397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DCEF2E-86A0-9A45-AFAD-B55534081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A" dirty="0"/>
              <a:t>Java Servlet Example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A4A040-9D0D-1F40-A2E1-42F3FF5C07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GB" dirty="0" err="1"/>
              <a:t>web.xml</a:t>
            </a:r>
            <a:r>
              <a:rPr lang="en-GB" dirty="0"/>
              <a:t> - config</a:t>
            </a:r>
          </a:p>
          <a:p>
            <a:pPr fontAlgn="base"/>
            <a:r>
              <a:rPr lang="en-GB" dirty="0"/>
              <a:t>Tomcat </a:t>
            </a:r>
            <a:r>
              <a:rPr lang="en-GB" dirty="0" err="1"/>
              <a:t>startup</a:t>
            </a:r>
            <a:r>
              <a:rPr lang="en-GB" dirty="0"/>
              <a:t> example</a:t>
            </a:r>
          </a:p>
          <a:p>
            <a:pPr fontAlgn="base"/>
            <a:r>
              <a:rPr lang="en-GB" dirty="0"/>
              <a:t>Servlet lifecycle flow</a:t>
            </a:r>
          </a:p>
          <a:p>
            <a:pPr fontAlgn="base"/>
            <a:r>
              <a:rPr lang="en-GB" dirty="0"/>
              <a:t>WAR – concept</a:t>
            </a:r>
          </a:p>
          <a:p>
            <a:pPr fontAlgn="base"/>
            <a:r>
              <a:rPr lang="en-GB" dirty="0"/>
              <a:t>Working with request-response</a:t>
            </a:r>
          </a:p>
          <a:p>
            <a:pPr fontAlgn="base"/>
            <a:r>
              <a:rPr lang="en-GB" dirty="0"/>
              <a:t>Annotation based config</a:t>
            </a:r>
          </a:p>
          <a:p>
            <a:pPr fontAlgn="base"/>
            <a:r>
              <a:rPr lang="en-GB" dirty="0"/>
              <a:t>Embedded Servlet </a:t>
            </a:r>
            <a:r>
              <a:rPr lang="en-GB" dirty="0" err="1"/>
              <a:t>Conntainer</a:t>
            </a:r>
            <a:endParaRPr lang="en-GB" dirty="0"/>
          </a:p>
          <a:p>
            <a:endParaRPr lang="en-U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F2BF70-E4A9-9540-AD14-97D363A3B72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9DA085F-A9F3-B645-A5F9-F488C6ACA0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9249" y="1373588"/>
            <a:ext cx="2162826" cy="2162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39128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Error Handling</a:t>
            </a: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1" y="32951"/>
            <a:ext cx="138564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altLang="en-US" sz="135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FF185A-7D7A-9440-AC64-0DA1366006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21</a:t>
            </a:fld>
            <a:endParaRPr lang="en"/>
          </a:p>
        </p:txBody>
      </p:sp>
      <p:pic>
        <p:nvPicPr>
          <p:cNvPr id="6" name="Google Shape;425;p69">
            <a:extLst>
              <a:ext uri="{FF2B5EF4-FFF2-40B4-BE49-F238E27FC236}">
                <a16:creationId xmlns:a16="http://schemas.microsoft.com/office/drawing/2014/main" id="{01048CCF-48BE-5844-8046-F248BD26E7DD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752814" y="1215788"/>
            <a:ext cx="5638372" cy="38226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240950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Error Handling</a:t>
            </a: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1" y="32951"/>
            <a:ext cx="138564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altLang="en-US" sz="135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FF185A-7D7A-9440-AC64-0DA1366006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22</a:t>
            </a:fld>
            <a:endParaRPr lang="en"/>
          </a:p>
        </p:txBody>
      </p:sp>
      <p:pic>
        <p:nvPicPr>
          <p:cNvPr id="7" name="Google Shape;433;p70">
            <a:extLst>
              <a:ext uri="{FF2B5EF4-FFF2-40B4-BE49-F238E27FC236}">
                <a16:creationId xmlns:a16="http://schemas.microsoft.com/office/drawing/2014/main" id="{16CE60B5-A3BA-874E-8E0E-8AF0B6F639C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62025" y="1285708"/>
            <a:ext cx="5219950" cy="35679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293303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Error Handling Example</a:t>
            </a: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1" y="32951"/>
            <a:ext cx="138564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altLang="en-US" sz="135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FF185A-7D7A-9440-AC64-0DA1366006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23</a:t>
            </a:fld>
            <a:endParaRPr lang="en"/>
          </a:p>
        </p:txBody>
      </p:sp>
      <p:pic>
        <p:nvPicPr>
          <p:cNvPr id="6" name="Google Shape;417;p68">
            <a:extLst>
              <a:ext uri="{FF2B5EF4-FFF2-40B4-BE49-F238E27FC236}">
                <a16:creationId xmlns:a16="http://schemas.microsoft.com/office/drawing/2014/main" id="{31187DCA-18E2-D24C-9D45-990ADA36B36C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206550" y="1653300"/>
            <a:ext cx="1836900" cy="18369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260771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ServletContext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500" dirty="0"/>
              <a:t>Servlet uses </a:t>
            </a:r>
            <a:r>
              <a:rPr lang="en-US" sz="1500" dirty="0" err="1"/>
              <a:t>ServletContext</a:t>
            </a:r>
            <a:r>
              <a:rPr lang="en-US" sz="1500" dirty="0"/>
              <a:t> to communicate with its servlet container, access the servlet container.</a:t>
            </a:r>
          </a:p>
          <a:p>
            <a:pPr marL="0" indent="0">
              <a:buNone/>
            </a:pPr>
            <a:r>
              <a:rPr lang="en-US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ServletContext</a:t>
            </a: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</a:t>
            </a: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request.getServletContext</a:t>
            </a: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500" dirty="0"/>
              <a:t>Main methods:</a:t>
            </a:r>
          </a:p>
          <a:p>
            <a:pPr marL="0" indent="0">
              <a:buNone/>
            </a:pP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  - </a:t>
            </a:r>
            <a:r>
              <a:rPr lang="en-US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getAttributeNames</a:t>
            </a: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()</a:t>
            </a:r>
          </a:p>
          <a:p>
            <a:pPr marL="0" indent="0">
              <a:buNone/>
            </a:pP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  - </a:t>
            </a:r>
            <a:r>
              <a:rPr lang="en-US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getAttribute</a:t>
            </a: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(String)</a:t>
            </a:r>
          </a:p>
          <a:p>
            <a:pPr marL="0" indent="0">
              <a:buNone/>
            </a:pP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  - </a:t>
            </a:r>
            <a:r>
              <a:rPr lang="en-US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removeAttribute</a:t>
            </a: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(String)</a:t>
            </a:r>
          </a:p>
          <a:p>
            <a:pPr marL="0" indent="0">
              <a:buNone/>
            </a:pP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  - </a:t>
            </a:r>
            <a:r>
              <a:rPr lang="en-US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setAttribute</a:t>
            </a: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(String, Object)</a:t>
            </a:r>
          </a:p>
          <a:p>
            <a:pPr marL="0" indent="0">
              <a:buNone/>
            </a:pP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 - </a:t>
            </a:r>
            <a:r>
              <a:rPr lang="en-US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etc</a:t>
            </a:r>
            <a:endParaRPr lang="en-US" sz="15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CDFEDE-1FCD-224A-8B1B-CB08422A1E4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5098073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686B9-BB65-9843-BB39-1048F3A93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A" dirty="0"/>
              <a:t>Filter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C71F18-261D-A845-A3EE-82681B20651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25</a:t>
            </a:fld>
            <a:endParaRPr lang="en"/>
          </a:p>
        </p:txBody>
      </p:sp>
      <p:pic>
        <p:nvPicPr>
          <p:cNvPr id="5" name="Google Shape;450;p72">
            <a:extLst>
              <a:ext uri="{FF2B5EF4-FFF2-40B4-BE49-F238E27FC236}">
                <a16:creationId xmlns:a16="http://schemas.microsoft.com/office/drawing/2014/main" id="{78C40F6B-BB3B-594C-BEF8-9F402BF859BC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213687" y="1031058"/>
            <a:ext cx="3822625" cy="38226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926605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CE5CD6-715B-CA42-A14A-97CB88B406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699" y="358388"/>
            <a:ext cx="8135575" cy="857400"/>
          </a:xfrm>
        </p:spPr>
        <p:txBody>
          <a:bodyPr/>
          <a:lstStyle/>
          <a:p>
            <a:r>
              <a:rPr lang="en-UA" dirty="0"/>
              <a:t>Filter aka CoR under the hood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A32BB4-233F-A647-B703-9A8C186D206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26</a:t>
            </a:fld>
            <a:endParaRPr lang="en"/>
          </a:p>
        </p:txBody>
      </p:sp>
      <p:pic>
        <p:nvPicPr>
          <p:cNvPr id="5" name="Google Shape;458;p73">
            <a:extLst>
              <a:ext uri="{FF2B5EF4-FFF2-40B4-BE49-F238E27FC236}">
                <a16:creationId xmlns:a16="http://schemas.microsoft.com/office/drawing/2014/main" id="{29634887-107B-C24E-A87A-2F9F4AA48DF1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24000" y="1809750"/>
            <a:ext cx="6096000" cy="15240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459;p73">
            <a:extLst>
              <a:ext uri="{FF2B5EF4-FFF2-40B4-BE49-F238E27FC236}">
                <a16:creationId xmlns:a16="http://schemas.microsoft.com/office/drawing/2014/main" id="{196EF5A7-BF3B-734C-B030-C2CD67C85670}"/>
              </a:ext>
            </a:extLst>
          </p:cNvPr>
          <p:cNvSpPr txBox="1"/>
          <p:nvPr/>
        </p:nvSpPr>
        <p:spPr>
          <a:xfrm>
            <a:off x="2272900" y="3576375"/>
            <a:ext cx="6096000" cy="50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More at </a:t>
            </a:r>
            <a:r>
              <a:rPr lang="ru" u="sng" dirty="0">
                <a:solidFill>
                  <a:schemeClr val="hlink"/>
                </a:solidFill>
                <a:hlinkClick r:id="rId3"/>
              </a:rPr>
              <a:t>https://refactoring.guru/design-patterns/chain-of-responsibility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193405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 Example</a:t>
            </a: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1" y="32951"/>
            <a:ext cx="138564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altLang="en-US" sz="135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FF185A-7D7A-9440-AC64-0DA1366006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27</a:t>
            </a:fld>
            <a:endParaRPr lang="en"/>
          </a:p>
        </p:txBody>
      </p:sp>
      <p:pic>
        <p:nvPicPr>
          <p:cNvPr id="6" name="Google Shape;417;p68">
            <a:extLst>
              <a:ext uri="{FF2B5EF4-FFF2-40B4-BE49-F238E27FC236}">
                <a16:creationId xmlns:a16="http://schemas.microsoft.com/office/drawing/2014/main" id="{31187DCA-18E2-D24C-9D45-990ADA36B36C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206550" y="1653300"/>
            <a:ext cx="1836900" cy="18369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069434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97A3CA-C168-F840-9242-1BC359F919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A" dirty="0"/>
              <a:t>Request Forward vs Redirect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64F200-1285-EB40-B851-3F3FFCFE5DB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28</a:t>
            </a:fld>
            <a:endParaRPr lang="en"/>
          </a:p>
        </p:txBody>
      </p:sp>
      <p:pic>
        <p:nvPicPr>
          <p:cNvPr id="5" name="Google Shape;476;p75">
            <a:extLst>
              <a:ext uri="{FF2B5EF4-FFF2-40B4-BE49-F238E27FC236}">
                <a16:creationId xmlns:a16="http://schemas.microsoft.com/office/drawing/2014/main" id="{EBB135B5-C264-524B-B938-39244A83FBD2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323767" y="1187808"/>
            <a:ext cx="4496465" cy="38226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258876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A" dirty="0"/>
              <a:t>Forward vs Redirect Example</a:t>
            </a:r>
            <a:endParaRPr lang="en-US" dirty="0"/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1" y="32951"/>
            <a:ext cx="138564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altLang="en-US" sz="135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FF185A-7D7A-9440-AC64-0DA1366006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29</a:t>
            </a:fld>
            <a:endParaRPr lang="en"/>
          </a:p>
        </p:txBody>
      </p:sp>
      <p:pic>
        <p:nvPicPr>
          <p:cNvPr id="6" name="Google Shape;417;p68">
            <a:extLst>
              <a:ext uri="{FF2B5EF4-FFF2-40B4-BE49-F238E27FC236}">
                <a16:creationId xmlns:a16="http://schemas.microsoft.com/office/drawing/2014/main" id="{31187DCA-18E2-D24C-9D45-990ADA36B36C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206550" y="1653300"/>
            <a:ext cx="1836900" cy="18369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940413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5FCCF-E604-7E43-93A0-DAA216158D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WEB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4C0B8E-0C51-EA4E-9A79-041F463917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Picture 7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B262847B-C623-674E-AA65-C602F1B1EE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0000" y="1682888"/>
            <a:ext cx="3810000" cy="29337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052E11-6D86-2448-BBF2-FE38BF27238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8460290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4FC051-3DD9-D047-879B-4B1B37DD39E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30</a:t>
            </a:fld>
            <a:endParaRPr lang="en"/>
          </a:p>
        </p:txBody>
      </p:sp>
      <p:pic>
        <p:nvPicPr>
          <p:cNvPr id="7" name="Google Shape;491;p77">
            <a:extLst>
              <a:ext uri="{FF2B5EF4-FFF2-40B4-BE49-F238E27FC236}">
                <a16:creationId xmlns:a16="http://schemas.microsoft.com/office/drawing/2014/main" id="{33C72F5E-C1B9-FB4A-AD27-11B4D5EA961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8817"/>
          <a:stretch/>
        </p:blipFill>
        <p:spPr>
          <a:xfrm>
            <a:off x="3022150" y="-5487"/>
            <a:ext cx="3790625" cy="51090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853799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E0F452-7ADA-D94D-8A20-64A316DDE3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A" dirty="0"/>
              <a:t>State Problem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3CC817-DDD4-084C-89B8-1C0A511526A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31</a:t>
            </a:fld>
            <a:endParaRPr lang="en"/>
          </a:p>
        </p:txBody>
      </p:sp>
      <p:pic>
        <p:nvPicPr>
          <p:cNvPr id="5" name="Google Shape;499;p78">
            <a:extLst>
              <a:ext uri="{FF2B5EF4-FFF2-40B4-BE49-F238E27FC236}">
                <a16:creationId xmlns:a16="http://schemas.microsoft.com/office/drawing/2014/main" id="{E61A1D55-138C-E542-B0D2-7E4DC1B15455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213687" y="1031058"/>
            <a:ext cx="3822625" cy="38226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479315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785064-5178-E44F-84EF-F2B07A3D7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A" dirty="0"/>
              <a:t>Identity Problem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C143A8-B241-A542-B310-88B7E3A536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32</a:t>
            </a:fld>
            <a:endParaRPr lang="en"/>
          </a:p>
        </p:txBody>
      </p:sp>
      <p:pic>
        <p:nvPicPr>
          <p:cNvPr id="5" name="Google Shape;507;p79">
            <a:extLst>
              <a:ext uri="{FF2B5EF4-FFF2-40B4-BE49-F238E27FC236}">
                <a16:creationId xmlns:a16="http://schemas.microsoft.com/office/drawing/2014/main" id="{C2B05BE3-7127-DC45-A7E7-14461A94898D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787700" y="1215788"/>
            <a:ext cx="5406587" cy="382262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500124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HttpSession</a:t>
            </a:r>
            <a:r>
              <a:rPr lang="en-US" dirty="0"/>
              <a:t> and Cookies</a:t>
            </a:r>
          </a:p>
        </p:txBody>
      </p:sp>
      <p:sp>
        <p:nvSpPr>
          <p:cNvPr id="3" name="Объект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15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7BF8C9-AC38-7E4F-9954-BF6D4B19C13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33</a:t>
            </a:fld>
            <a:endParaRPr lang="en"/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81683A97-81EB-2448-B62F-A5794D7C03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1208" y="973979"/>
            <a:ext cx="4122792" cy="3833980"/>
          </a:xfrm>
          <a:prstGeom prst="rect">
            <a:avLst/>
          </a:prstGeom>
        </p:spPr>
      </p:pic>
      <p:pic>
        <p:nvPicPr>
          <p:cNvPr id="8" name="Picture 7" descr="A picture containing computer&#10;&#10;Description automatically generated">
            <a:extLst>
              <a:ext uri="{FF2B5EF4-FFF2-40B4-BE49-F238E27FC236}">
                <a16:creationId xmlns:a16="http://schemas.microsoft.com/office/drawing/2014/main" id="{23D26EA9-452F-084B-8479-4501CAD489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425" y="2246053"/>
            <a:ext cx="3213100" cy="1807369"/>
          </a:xfrm>
          <a:prstGeom prst="rect">
            <a:avLst/>
          </a:prstGeom>
        </p:spPr>
      </p:pic>
      <p:sp>
        <p:nvSpPr>
          <p:cNvPr id="7" name="Google Shape;518;p80">
            <a:extLst>
              <a:ext uri="{FF2B5EF4-FFF2-40B4-BE49-F238E27FC236}">
                <a16:creationId xmlns:a16="http://schemas.microsoft.com/office/drawing/2014/main" id="{F6BCCE17-2167-2546-916C-FBD365B4E80D}"/>
              </a:ext>
            </a:extLst>
          </p:cNvPr>
          <p:cNvSpPr txBox="1"/>
          <p:nvPr/>
        </p:nvSpPr>
        <p:spPr>
          <a:xfrm>
            <a:off x="247506" y="4292753"/>
            <a:ext cx="5194200" cy="46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More at </a:t>
            </a:r>
            <a:r>
              <a:rPr lang="ru" u="sng" dirty="0">
                <a:solidFill>
                  <a:schemeClr val="hlink"/>
                </a:solidFill>
                <a:hlinkClick r:id="rId5"/>
              </a:rPr>
              <a:t>https://www.baeldung.com/java-servlet-cookies-session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794917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01A98BC-3571-9F4F-85A0-BFF024F918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699" y="358388"/>
            <a:ext cx="8057795" cy="857400"/>
          </a:xfrm>
        </p:spPr>
        <p:txBody>
          <a:bodyPr/>
          <a:lstStyle/>
          <a:p>
            <a:pPr algn="ctr"/>
            <a:r>
              <a:rPr lang="en-UA" dirty="0"/>
              <a:t>Cookies vs HTTPSession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46FC4DD-B296-B445-A59A-46A398C568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-317500">
              <a:lnSpc>
                <a:spcPct val="133400"/>
              </a:lnSpc>
              <a:spcBef>
                <a:spcPts val="0"/>
              </a:spcBef>
              <a:buClr>
                <a:schemeClr val="dk1"/>
              </a:buClr>
              <a:buSzPts val="1400"/>
              <a:buChar char="●"/>
            </a:pPr>
            <a:r>
              <a:rPr lang="en-GB" sz="1800" dirty="0">
                <a:highlight>
                  <a:srgbClr val="FFFFFF"/>
                </a:highlight>
              </a:rPr>
              <a:t>Cookie is a small piece of data stored on the </a:t>
            </a:r>
            <a:r>
              <a:rPr lang="en-GB" sz="1800" b="1" dirty="0">
                <a:highlight>
                  <a:srgbClr val="FFFFFF"/>
                </a:highlight>
              </a:rPr>
              <a:t>client-side</a:t>
            </a:r>
            <a:r>
              <a:rPr lang="en-GB" sz="1800" dirty="0">
                <a:highlight>
                  <a:srgbClr val="FFFFFF"/>
                </a:highlight>
              </a:rPr>
              <a:t> </a:t>
            </a:r>
          </a:p>
          <a:p>
            <a:pPr lvl="0" indent="-317500">
              <a:lnSpc>
                <a:spcPct val="133400"/>
              </a:lnSpc>
              <a:spcBef>
                <a:spcPts val="0"/>
              </a:spcBef>
              <a:buClr>
                <a:schemeClr val="dk1"/>
              </a:buClr>
              <a:buSzPts val="1400"/>
              <a:buChar char="●"/>
            </a:pPr>
            <a:r>
              <a:rPr lang="en-GB" sz="1800" dirty="0">
                <a:highlight>
                  <a:srgbClr val="FFFFFF"/>
                </a:highlight>
              </a:rPr>
              <a:t>Used to identify a client across requests</a:t>
            </a:r>
          </a:p>
          <a:p>
            <a:pPr lvl="0" indent="-317500">
              <a:lnSpc>
                <a:spcPct val="133400"/>
              </a:lnSpc>
              <a:spcBef>
                <a:spcPts val="0"/>
              </a:spcBef>
              <a:buClr>
                <a:schemeClr val="dk1"/>
              </a:buClr>
              <a:buSzPts val="1400"/>
              <a:buChar char="●"/>
            </a:pPr>
            <a:r>
              <a:rPr lang="en-GB" sz="1800" dirty="0">
                <a:highlight>
                  <a:srgbClr val="FFFFFF"/>
                </a:highlight>
              </a:rPr>
              <a:t>Contains key-value pairs</a:t>
            </a:r>
          </a:p>
          <a:p>
            <a:pPr lvl="0" indent="-317500">
              <a:lnSpc>
                <a:spcPct val="133400"/>
              </a:lnSpc>
              <a:spcBef>
                <a:spcPts val="0"/>
              </a:spcBef>
              <a:buClr>
                <a:schemeClr val="dk1"/>
              </a:buClr>
              <a:buSzPts val="1400"/>
              <a:buChar char="●"/>
            </a:pPr>
            <a:r>
              <a:rPr lang="en-GB" sz="1800" dirty="0">
                <a:highlight>
                  <a:srgbClr val="FFFFFF"/>
                </a:highlight>
              </a:rPr>
              <a:t>Have expiration age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F852216-B03A-264D-8757-BB7FA20B53FC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219455" y="1200150"/>
            <a:ext cx="4809819" cy="3725700"/>
          </a:xfrm>
        </p:spPr>
        <p:txBody>
          <a:bodyPr/>
          <a:lstStyle/>
          <a:p>
            <a:pPr lvl="0" indent="-317500">
              <a:lnSpc>
                <a:spcPct val="133400"/>
              </a:lnSpc>
              <a:spcBef>
                <a:spcPts val="0"/>
              </a:spcBef>
              <a:buClr>
                <a:schemeClr val="dk1"/>
              </a:buClr>
              <a:buSzPts val="1400"/>
              <a:buChar char="●"/>
            </a:pPr>
            <a:r>
              <a:rPr lang="en-GB" sz="1800" dirty="0">
                <a:highlight>
                  <a:srgbClr val="FFFFFF"/>
                </a:highlight>
              </a:rPr>
              <a:t>Session is a </a:t>
            </a:r>
            <a:r>
              <a:rPr lang="en-GB" sz="1800" b="1" dirty="0">
                <a:highlight>
                  <a:srgbClr val="FFFFFF"/>
                </a:highlight>
              </a:rPr>
              <a:t>server-side</a:t>
            </a:r>
            <a:r>
              <a:rPr lang="en-GB" sz="1800" dirty="0">
                <a:highlight>
                  <a:srgbClr val="FFFFFF"/>
                </a:highlight>
              </a:rPr>
              <a:t> option for storing user-related data across different requests</a:t>
            </a:r>
          </a:p>
          <a:p>
            <a:pPr lvl="0" indent="-317500">
              <a:lnSpc>
                <a:spcPct val="133400"/>
              </a:lnSpc>
              <a:spcBef>
                <a:spcPts val="0"/>
              </a:spcBef>
              <a:buClr>
                <a:schemeClr val="dk1"/>
              </a:buClr>
              <a:buSzPts val="1400"/>
              <a:buChar char="●"/>
            </a:pPr>
            <a:r>
              <a:rPr lang="en-GB" sz="1800" dirty="0">
                <a:highlight>
                  <a:srgbClr val="FFFFFF"/>
                </a:highlight>
              </a:rPr>
              <a:t>Used to identify a client across requests</a:t>
            </a:r>
          </a:p>
          <a:p>
            <a:pPr lvl="0" indent="-317500">
              <a:lnSpc>
                <a:spcPct val="133400"/>
              </a:lnSpc>
              <a:spcBef>
                <a:spcPts val="0"/>
              </a:spcBef>
              <a:buClr>
                <a:schemeClr val="dk1"/>
              </a:buClr>
              <a:buSzPts val="1400"/>
              <a:buChar char="●"/>
            </a:pPr>
            <a:r>
              <a:rPr lang="en-GB" sz="1800" dirty="0">
                <a:highlight>
                  <a:srgbClr val="FFFFFF"/>
                </a:highlight>
              </a:rPr>
              <a:t>Contains key-value pairs</a:t>
            </a:r>
          </a:p>
          <a:p>
            <a:pPr lvl="0" indent="-317500">
              <a:lnSpc>
                <a:spcPct val="133400"/>
              </a:lnSpc>
              <a:spcBef>
                <a:spcPts val="0"/>
              </a:spcBef>
              <a:buClr>
                <a:schemeClr val="dk1"/>
              </a:buClr>
              <a:buSzPts val="1400"/>
              <a:buChar char="●"/>
            </a:pPr>
            <a:r>
              <a:rPr lang="en-GB" sz="1800" dirty="0">
                <a:highlight>
                  <a:srgbClr val="FFFFFF"/>
                </a:highlight>
              </a:rPr>
              <a:t>Also can have an complex objects inside</a:t>
            </a:r>
          </a:p>
          <a:p>
            <a:pPr lvl="0" indent="-317500">
              <a:lnSpc>
                <a:spcPct val="133400"/>
              </a:lnSpc>
              <a:spcBef>
                <a:spcPts val="0"/>
              </a:spcBef>
              <a:buClr>
                <a:schemeClr val="dk1"/>
              </a:buClr>
              <a:buSzPts val="1400"/>
              <a:buChar char="●"/>
            </a:pPr>
            <a:r>
              <a:rPr lang="en-GB" sz="1800" dirty="0">
                <a:highlight>
                  <a:srgbClr val="FFFFFF"/>
                </a:highlight>
              </a:rPr>
              <a:t>Can be invalidated</a:t>
            </a:r>
          </a:p>
          <a:p>
            <a:pPr lvl="0" indent="-317500">
              <a:lnSpc>
                <a:spcPct val="133400"/>
              </a:lnSpc>
              <a:spcBef>
                <a:spcPts val="0"/>
              </a:spcBef>
              <a:buClr>
                <a:schemeClr val="dk1"/>
              </a:buClr>
              <a:buSzPts val="1400"/>
              <a:buChar char="●"/>
            </a:pPr>
            <a:r>
              <a:rPr lang="en-GB" sz="1800" dirty="0">
                <a:highlight>
                  <a:srgbClr val="FFFFFF"/>
                </a:highlight>
              </a:rPr>
              <a:t>Storage implementation mechanism is server-dependent.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742443-8C25-8248-84F8-2B66BF9ED39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1304878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2FEDCC-C8DC-174F-A425-B0C5235C4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699" y="358388"/>
            <a:ext cx="7899665" cy="857400"/>
          </a:xfrm>
        </p:spPr>
        <p:txBody>
          <a:bodyPr/>
          <a:lstStyle/>
          <a:p>
            <a:r>
              <a:rPr lang="en-UA" dirty="0"/>
              <a:t>HTTPSession and Cookies Example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D1B04F-650D-404E-BF4C-EF24759F8D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A" dirty="0"/>
              <a:t>Session creation</a:t>
            </a:r>
          </a:p>
          <a:p>
            <a:r>
              <a:rPr lang="en-UA" dirty="0"/>
              <a:t>Attribute set/get</a:t>
            </a:r>
          </a:p>
          <a:p>
            <a:r>
              <a:rPr lang="en-UA" dirty="0"/>
              <a:t>Session invalidation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D4E7AC-E2C4-D743-8F6A-3A1470F8306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35</a:t>
            </a:fld>
            <a:endParaRPr lang="en"/>
          </a:p>
        </p:txBody>
      </p:sp>
      <p:pic>
        <p:nvPicPr>
          <p:cNvPr id="5" name="Google Shape;417;p68">
            <a:extLst>
              <a:ext uri="{FF2B5EF4-FFF2-40B4-BE49-F238E27FC236}">
                <a16:creationId xmlns:a16="http://schemas.microsoft.com/office/drawing/2014/main" id="{B1821EC4-073F-D84E-AE06-AD19BB20236B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437850" y="1812109"/>
            <a:ext cx="1836900" cy="18369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625881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DBCDAB-85F7-4F47-A9B9-53F57AD940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79D379-FBB5-9E44-B3A8-109DDAE6BD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3700" y="1373588"/>
            <a:ext cx="7785956" cy="3552300"/>
          </a:xfrm>
        </p:spPr>
        <p:txBody>
          <a:bodyPr/>
          <a:lstStyle/>
          <a:p>
            <a:r>
              <a:rPr lang="en-US" sz="1600" dirty="0"/>
              <a:t>Create a dedicated module `</a:t>
            </a:r>
            <a:r>
              <a:rPr lang="en-US" sz="1600" dirty="0" err="1"/>
              <a:t>Homework:web-app</a:t>
            </a:r>
            <a:r>
              <a:rPr lang="en-US" sz="1600" dirty="0"/>
              <a:t>`</a:t>
            </a:r>
          </a:p>
          <a:p>
            <a:r>
              <a:rPr lang="en-US" sz="1600" dirty="0"/>
              <a:t>Create package ` </a:t>
            </a:r>
            <a:r>
              <a:rPr lang="en-US" sz="1600" dirty="0" err="1"/>
              <a:t>org.geekhub.studentrrergistry.web</a:t>
            </a:r>
            <a:r>
              <a:rPr lang="en-US" sz="1600" dirty="0"/>
              <a:t>` - for storing classes related to Web UI implementations</a:t>
            </a:r>
          </a:p>
          <a:p>
            <a:r>
              <a:rPr lang="en-US" sz="1600" dirty="0"/>
              <a:t>Implement web version of </a:t>
            </a:r>
            <a:r>
              <a:rPr lang="en-US" sz="1600" dirty="0" err="1"/>
              <a:t>StudentRegistry</a:t>
            </a:r>
            <a:r>
              <a:rPr lang="en-US" sz="1600" dirty="0"/>
              <a:t> Application using HTTP servlets(CRUD operations via HTTP methods and request parameters)</a:t>
            </a:r>
          </a:p>
          <a:p>
            <a:r>
              <a:rPr lang="en-US" sz="1600" dirty="0"/>
              <a:t>Implement Login form for authentication of user(required only login field)</a:t>
            </a:r>
          </a:p>
          <a:p>
            <a:r>
              <a:rPr lang="en-US" sz="1600" dirty="0"/>
              <a:t>Application should have 2 types of users:</a:t>
            </a:r>
          </a:p>
          <a:p>
            <a:pPr lvl="1"/>
            <a:r>
              <a:rPr lang="en-US" sz="1600" dirty="0"/>
              <a:t>“user” – regular application user with restricted access to endpoints</a:t>
            </a:r>
          </a:p>
          <a:p>
            <a:pPr lvl="1"/>
            <a:r>
              <a:rPr lang="en-US" sz="1600" dirty="0"/>
              <a:t>“admin” – administrator user which will have access to all endpoints including Analytics(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StudentsAnalyst</a:t>
            </a:r>
            <a:r>
              <a:rPr lang="en-US" sz="1600" dirty="0"/>
              <a:t>) functional</a:t>
            </a:r>
          </a:p>
          <a:p>
            <a:r>
              <a:rPr lang="en-US" sz="1600" dirty="0"/>
              <a:t>In case of any error it should be logged and user redirected to custom error page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EA917E-24DD-5440-86F1-9D36C6FB44F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2079220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DBCDAB-85F7-4F47-A9B9-53F57AD940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79D379-FBB5-9E44-B3A8-109DDAE6BD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3700" y="1373588"/>
            <a:ext cx="7785956" cy="3552300"/>
          </a:xfrm>
        </p:spPr>
        <p:txBody>
          <a:bodyPr/>
          <a:lstStyle/>
          <a:p>
            <a:r>
              <a:rPr lang="en-US" sz="1600" b="1" dirty="0"/>
              <a:t>IMPORTANT NOTE: </a:t>
            </a:r>
            <a:r>
              <a:rPr lang="en-US" sz="1600" dirty="0"/>
              <a:t>Grade input can be refactored to work with real grade values instead of number ones.</a:t>
            </a:r>
          </a:p>
          <a:p>
            <a:r>
              <a:rPr lang="en-US" sz="1600" b="1" dirty="0"/>
              <a:t>Example:</a:t>
            </a:r>
            <a:r>
              <a:rPr lang="en-US" sz="1600" dirty="0"/>
              <a:t> </a:t>
            </a:r>
          </a:p>
          <a:p>
            <a:pPr lvl="1"/>
            <a:r>
              <a:rPr lang="en-US" sz="1600" dirty="0"/>
              <a:t>User select grade type </a:t>
            </a:r>
            <a:r>
              <a:rPr lang="en-US" sz="1600" b="1" dirty="0"/>
              <a:t>LETTER</a:t>
            </a:r>
            <a:r>
              <a:rPr lang="en-US" sz="1600" dirty="0"/>
              <a:t> and input value is </a:t>
            </a:r>
            <a:r>
              <a:rPr lang="en-US" sz="1600" b="1" dirty="0"/>
              <a:t>D</a:t>
            </a:r>
          </a:p>
          <a:p>
            <a:pPr lvl="1"/>
            <a:r>
              <a:rPr lang="en-US" sz="1600" dirty="0"/>
              <a:t>User select grade type </a:t>
            </a:r>
            <a:r>
              <a:rPr lang="en-US" sz="1600" b="1" dirty="0"/>
              <a:t>PERCENTAGE</a:t>
            </a:r>
            <a:r>
              <a:rPr lang="en-US" sz="1600" dirty="0"/>
              <a:t> and input value is </a:t>
            </a:r>
            <a:r>
              <a:rPr lang="en-US" sz="1600" b="1" dirty="0"/>
              <a:t>70% – 80%</a:t>
            </a:r>
          </a:p>
          <a:p>
            <a:pPr lvl="1"/>
            <a:r>
              <a:rPr lang="en-US" sz="1600" dirty="0"/>
              <a:t>User select grade type </a:t>
            </a:r>
            <a:r>
              <a:rPr lang="en-US" sz="1600" b="1" dirty="0"/>
              <a:t>GPA</a:t>
            </a:r>
            <a:r>
              <a:rPr lang="en-US" sz="1600" dirty="0"/>
              <a:t> and input value is </a:t>
            </a:r>
            <a:r>
              <a:rPr lang="en-US" sz="1600" b="1" dirty="0"/>
              <a:t>4.0</a:t>
            </a:r>
          </a:p>
          <a:p>
            <a:pPr lvl="1"/>
            <a:r>
              <a:rPr lang="en-US" sz="1600" dirty="0"/>
              <a:t>User select grade </a:t>
            </a:r>
            <a:r>
              <a:rPr lang="en-US" sz="1600"/>
              <a:t>type </a:t>
            </a:r>
            <a:r>
              <a:rPr lang="en-US" sz="1600" b="1"/>
              <a:t>UKRAINIAN</a:t>
            </a:r>
            <a:r>
              <a:rPr lang="en-US" sz="1600"/>
              <a:t> </a:t>
            </a:r>
            <a:r>
              <a:rPr lang="en-US" sz="1600" dirty="0"/>
              <a:t>and input value </a:t>
            </a:r>
            <a:r>
              <a:rPr lang="en-US" sz="1600"/>
              <a:t>is </a:t>
            </a:r>
            <a:r>
              <a:rPr lang="en-US" sz="1600" b="1" dirty="0"/>
              <a:t>7</a:t>
            </a:r>
          </a:p>
          <a:p>
            <a:pPr lvl="1"/>
            <a:endParaRPr lang="en-US" sz="1600" b="1" dirty="0"/>
          </a:p>
          <a:p>
            <a:pPr lvl="1"/>
            <a:endParaRPr lang="en-US" sz="1600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EA917E-24DD-5440-86F1-9D36C6FB44F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9451294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DBCDAB-85F7-4F47-A9B9-53F57AD940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UI - Login Page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79D379-FBB5-9E44-B3A8-109DDAE6BD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3700" y="1373588"/>
            <a:ext cx="7785956" cy="3552300"/>
          </a:xfrm>
        </p:spPr>
        <p:txBody>
          <a:bodyPr/>
          <a:lstStyle/>
          <a:p>
            <a:pPr marL="114300" indent="0">
              <a:buNone/>
            </a:pPr>
            <a:endParaRPr lang="en-US" sz="18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EA917E-24DD-5440-86F1-9D36C6FB44F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38</a:t>
            </a:fld>
            <a:endParaRPr lang="en"/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37E88461-051D-0347-A398-C27BBCAE65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8100" y="1663700"/>
            <a:ext cx="3987800" cy="181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2041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Literature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533400" lvl="1" indent="0">
              <a:lnSpc>
                <a:spcPct val="150000"/>
              </a:lnSpc>
              <a:buNone/>
            </a:pPr>
            <a:r>
              <a:rPr lang="en-US" dirty="0">
                <a:hlinkClick r:id="" action="ppaction://noaction"/>
              </a:rPr>
              <a:t>Servlets (by </a:t>
            </a:r>
            <a:r>
              <a:rPr lang="en-US" dirty="0">
                <a:hlinkClick r:id="rId3"/>
              </a:rPr>
              <a:t>Baeldung)</a:t>
            </a:r>
            <a:endParaRPr lang="en-US" dirty="0"/>
          </a:p>
          <a:p>
            <a:pPr marL="533400" lvl="1" indent="0">
              <a:lnSpc>
                <a:spcPct val="150000"/>
              </a:lnSpc>
              <a:buNone/>
            </a:pPr>
            <a:r>
              <a:rPr lang="en-US" dirty="0">
                <a:hlinkClick r:id="rId4"/>
              </a:rPr>
              <a:t>Servlets (by </a:t>
            </a:r>
            <a:r>
              <a:rPr lang="en-US" dirty="0" err="1">
                <a:hlinkClick r:id="rId4"/>
              </a:rPr>
              <a:t>Tutorialspoint</a:t>
            </a:r>
            <a:r>
              <a:rPr lang="en-US" dirty="0">
                <a:hlinkClick r:id="rId4"/>
              </a:rPr>
              <a:t>)</a:t>
            </a:r>
            <a:endParaRPr lang="en-US" dirty="0"/>
          </a:p>
          <a:p>
            <a:pPr marL="533400" lvl="1" indent="0">
              <a:lnSpc>
                <a:spcPct val="150000"/>
              </a:lnSpc>
              <a:buNone/>
            </a:pPr>
            <a:r>
              <a:rPr lang="en-US" dirty="0">
                <a:hlinkClick r:id="rId5"/>
              </a:rPr>
              <a:t>How to Install Apache Tomcat</a:t>
            </a:r>
            <a:endParaRPr lang="en-US" dirty="0"/>
          </a:p>
          <a:p>
            <a:pPr marL="533400" lvl="1" indent="0">
              <a:lnSpc>
                <a:spcPct val="150000"/>
              </a:lnSpc>
              <a:buNone/>
            </a:pPr>
            <a:r>
              <a:rPr lang="en-US" dirty="0">
                <a:hlinkClick r:id="rId6"/>
              </a:rPr>
              <a:t>What is servlet container</a:t>
            </a:r>
            <a:endParaRPr lang="en-US" dirty="0"/>
          </a:p>
          <a:p>
            <a:pPr marL="533400" lvl="1" indent="0">
              <a:lnSpc>
                <a:spcPct val="150000"/>
              </a:lnSpc>
              <a:buNone/>
            </a:pPr>
            <a:r>
              <a:rPr lang="en-US" dirty="0">
                <a:hlinkClick r:id="rId7"/>
              </a:rPr>
              <a:t>Servlets (by Jetbrains)</a:t>
            </a:r>
            <a:endParaRPr lang="en-US" dirty="0"/>
          </a:p>
          <a:p>
            <a:pPr marL="533400" lvl="1" indent="0">
              <a:lnSpc>
                <a:spcPct val="150000"/>
              </a:lnSpc>
              <a:buNone/>
            </a:pPr>
            <a:r>
              <a:rPr lang="en-US" dirty="0">
                <a:hlinkClick r:id="rId8"/>
              </a:rPr>
              <a:t>Introduction to Java Servlets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4BE964-F424-5446-96F5-29B2D332AD8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604869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6AD2A-E48C-9347-A565-E1125713F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Transfer Protocols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B1F502-1531-5E4C-A312-5637145B08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7ED89CFD-3A96-814A-9408-0F8F0B50CE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0000" y="1356833"/>
            <a:ext cx="3810000" cy="33401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1AC096-BE3F-1A49-96A8-D8BAEEC4B3C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52706263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55F66D1A-FEE0-4687-82D6-05EBEECE9B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5225" y="2762725"/>
            <a:ext cx="6736500" cy="1159800"/>
          </a:xfrm>
        </p:spPr>
        <p:txBody>
          <a:bodyPr/>
          <a:lstStyle/>
          <a:p>
            <a:r>
              <a:rPr lang="en-US" dirty="0"/>
              <a:t>How to start a Java Web Application</a:t>
            </a:r>
          </a:p>
        </p:txBody>
      </p:sp>
      <p:sp>
        <p:nvSpPr>
          <p:cNvPr id="2" name="Slide Number Placeholder 1" hidden="1">
            <a:extLst>
              <a:ext uri="{FF2B5EF4-FFF2-40B4-BE49-F238E27FC236}">
                <a16:creationId xmlns:a16="http://schemas.microsoft.com/office/drawing/2014/main" id="{C3B3AF60-3140-F143-A98F-C5D34C33A7B9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8480575" y="4696933"/>
            <a:ext cx="548700" cy="3135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600"/>
                </a:spcAft>
                <a:buNone/>
              </a:pPr>
              <a:t>40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54274811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D099C9-FEC2-4C42-8A0B-D85A66E8D3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Required steps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A2E0AD-902A-B446-9225-7E26E0B73E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3700" y="1373588"/>
            <a:ext cx="7366380" cy="3552300"/>
          </a:xfrm>
        </p:spPr>
        <p:txBody>
          <a:bodyPr/>
          <a:lstStyle/>
          <a:p>
            <a:r>
              <a:rPr lang="en-US" dirty="0"/>
              <a:t>Add dependency `</a:t>
            </a:r>
            <a:r>
              <a:rPr lang="en-US" dirty="0">
                <a:solidFill>
                  <a:schemeClr val="accent3"/>
                </a:solidFill>
              </a:rPr>
              <a:t>javax.servlet-api-4.0.1.jar</a:t>
            </a:r>
            <a:r>
              <a:rPr lang="en-US" dirty="0"/>
              <a:t>`</a:t>
            </a:r>
          </a:p>
          <a:p>
            <a:r>
              <a:rPr lang="en-US" dirty="0"/>
              <a:t>Download servlet container `</a:t>
            </a:r>
            <a:r>
              <a:rPr lang="en-US" dirty="0">
                <a:solidFill>
                  <a:schemeClr val="accent3"/>
                </a:solidFill>
              </a:rPr>
              <a:t>Apache Tomcat</a:t>
            </a:r>
            <a:r>
              <a:rPr lang="en-US" dirty="0"/>
              <a:t>`</a:t>
            </a:r>
          </a:p>
          <a:p>
            <a:r>
              <a:rPr lang="en-US" dirty="0"/>
              <a:t>Prepare required project structure</a:t>
            </a:r>
          </a:p>
          <a:p>
            <a:r>
              <a:rPr lang="en-US" dirty="0"/>
              <a:t>Build project into a special archive</a:t>
            </a:r>
          </a:p>
          <a:p>
            <a:r>
              <a:rPr lang="en-US" dirty="0"/>
              <a:t>Run application on servlet container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A67F2F-1AF2-824E-AEE9-D7788769D11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17564113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Apache Tomcat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2BF1E6-61DF-0943-A600-DAAD15737B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050" name="Picture 2" descr="Картинки по запросу Apache Tomca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8985" y="273844"/>
            <a:ext cx="1914525" cy="921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A8725B-DDF2-D444-8706-8211C8A1A4D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42</a:t>
            </a:fld>
            <a:endParaRPr lang="en"/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F876F779-904E-B34C-AEAB-7C5E8B210E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7700" y="1373588"/>
            <a:ext cx="4946874" cy="363050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1BC006B-CB48-5F4B-A71C-37A6154EE3B1}"/>
              </a:ext>
            </a:extLst>
          </p:cNvPr>
          <p:cNvSpPr/>
          <p:nvPr/>
        </p:nvSpPr>
        <p:spPr>
          <a:xfrm>
            <a:off x="1787700" y="2004060"/>
            <a:ext cx="3485340" cy="411480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71634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D099C9-FEC2-4C42-8A0B-D85A66E8D3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A2E0AD-902A-B446-9225-7E26E0B73E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3700" y="1373588"/>
            <a:ext cx="4468296" cy="3552300"/>
          </a:xfr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/>
          <a:lstStyle/>
          <a:p>
            <a:pPr marL="114300" indent="0">
              <a:buNone/>
            </a:pPr>
            <a:r>
              <a:rPr lang="en-US" b="1" dirty="0"/>
              <a:t>W</a:t>
            </a:r>
            <a:r>
              <a:rPr lang="en-US" dirty="0"/>
              <a:t>eb application </a:t>
            </a:r>
            <a:r>
              <a:rPr lang="en-US" b="1" dirty="0" err="1"/>
              <a:t>AR</a:t>
            </a:r>
            <a:r>
              <a:rPr lang="en-US" dirty="0" err="1"/>
              <a:t>chive</a:t>
            </a:r>
            <a:r>
              <a:rPr lang="en-US" dirty="0"/>
              <a:t> -  is a JAR file used to distribute a collection of Java Servlets, Java classes, XML files, libraries, static web pages (HTML, JS, CSS, </a:t>
            </a:r>
            <a:r>
              <a:rPr lang="en-US" dirty="0" err="1"/>
              <a:t>etc</a:t>
            </a:r>
            <a:r>
              <a:rPr lang="en-US" dirty="0"/>
              <a:t>) and other resources…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A67F2F-1AF2-824E-AEE9-D7788769D11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43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001A687-EAEC-EA46-9C79-2C71686C00B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361996" y="217612"/>
            <a:ext cx="2670105" cy="478511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C93682D-5FFF-D14C-B595-6DD0EC9E3EDE}"/>
              </a:ext>
            </a:extLst>
          </p:cNvPr>
          <p:cNvSpPr/>
          <p:nvPr/>
        </p:nvSpPr>
        <p:spPr>
          <a:xfrm>
            <a:off x="5524500" y="3566160"/>
            <a:ext cx="2362200" cy="480060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21D46D9-6BE4-FC43-918A-BC5D146BCA64}"/>
              </a:ext>
            </a:extLst>
          </p:cNvPr>
          <p:cNvSpPr/>
          <p:nvPr/>
        </p:nvSpPr>
        <p:spPr>
          <a:xfrm>
            <a:off x="5669280" y="2735580"/>
            <a:ext cx="1303020" cy="487680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88360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D099C9-FEC2-4C42-8A0B-D85A66E8D3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700" y="358388"/>
            <a:ext cx="7724520" cy="857400"/>
          </a:xfrm>
        </p:spPr>
        <p:txBody>
          <a:bodyPr/>
          <a:lstStyle/>
          <a:p>
            <a:r>
              <a:rPr lang="en-US" dirty="0"/>
              <a:t>IDE Configuration: Create Artifact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A2E0AD-902A-B446-9225-7E26E0B73E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A67F2F-1AF2-824E-AEE9-D7788769D11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44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2FC48A-FFA0-AF48-8723-06C872CBDB8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5830" y="1248210"/>
            <a:ext cx="8992340" cy="3803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75606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D099C9-FEC2-4C42-8A0B-D85A66E8D3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700" y="358388"/>
            <a:ext cx="7724520" cy="857400"/>
          </a:xfrm>
        </p:spPr>
        <p:txBody>
          <a:bodyPr/>
          <a:lstStyle/>
          <a:p>
            <a:r>
              <a:rPr lang="en-US" dirty="0"/>
              <a:t>IDE Configuration: Run Config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A2E0AD-902A-B446-9225-7E26E0B73E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A67F2F-1AF2-824E-AEE9-D7788769D11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45</a:t>
            </a:fld>
            <a:endParaRPr lang="en"/>
          </a:p>
        </p:txBody>
      </p:sp>
      <p:pic>
        <p:nvPicPr>
          <p:cNvPr id="7" name="Picture 6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5A47C1F8-B1A3-4342-8D00-98D6CC35F9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457" y="929917"/>
            <a:ext cx="6317843" cy="4598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84632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D099C9-FEC2-4C42-8A0B-D85A66E8D3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700" y="358388"/>
            <a:ext cx="8067420" cy="857400"/>
          </a:xfrm>
        </p:spPr>
        <p:txBody>
          <a:bodyPr/>
          <a:lstStyle/>
          <a:p>
            <a:r>
              <a:rPr lang="en-US" dirty="0"/>
              <a:t>IDE Configuration: Select WAR to Deploy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A2E0AD-902A-B446-9225-7E26E0B73E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A67F2F-1AF2-824E-AEE9-D7788769D11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46</a:t>
            </a:fld>
            <a:endParaRPr lang="e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A47C1F8-B1A3-4342-8D00-98D6CC35F99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038457" y="929917"/>
            <a:ext cx="6317843" cy="4598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80231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D099C9-FEC2-4C42-8A0B-D85A66E8D3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699" y="358388"/>
            <a:ext cx="8135575" cy="857400"/>
          </a:xfrm>
        </p:spPr>
        <p:txBody>
          <a:bodyPr/>
          <a:lstStyle/>
          <a:p>
            <a:r>
              <a:rPr lang="en-US" dirty="0"/>
              <a:t>IDE Configuration: Run and have fun </a:t>
            </a:r>
            <a:r>
              <a:rPr lang="en-US" dirty="0">
                <a:sym typeface="Wingdings" pitchFamily="2" charset="2"/>
              </a:rPr>
              <a:t>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A2E0AD-902A-B446-9225-7E26E0B73E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A67F2F-1AF2-824E-AEE9-D7788769D11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47</a:t>
            </a:fld>
            <a:endParaRPr lang="en"/>
          </a:p>
        </p:txBody>
      </p:sp>
      <p:pic>
        <p:nvPicPr>
          <p:cNvPr id="6" name="Picture 5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2A7CA02C-2308-CC42-AD02-2C36C17840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6906"/>
            <a:ext cx="9144000" cy="2645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91379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4"/>
          <p:cNvSpPr txBox="1">
            <a:spLocks noGrp="1"/>
          </p:cNvSpPr>
          <p:nvPr>
            <p:ph type="ctrTitle" idx="4294967295"/>
          </p:nvPr>
        </p:nvSpPr>
        <p:spPr>
          <a:xfrm>
            <a:off x="0" y="725488"/>
            <a:ext cx="5561013" cy="116046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chemeClr val="accent2"/>
                </a:solidFill>
              </a:rPr>
              <a:t>Thanks!</a:t>
            </a:r>
            <a:endParaRPr sz="6000" dirty="0">
              <a:solidFill>
                <a:schemeClr val="accent2"/>
              </a:solidFill>
            </a:endParaRPr>
          </a:p>
        </p:txBody>
      </p:sp>
      <p:sp>
        <p:nvSpPr>
          <p:cNvPr id="335" name="Google Shape;335;p34"/>
          <p:cNvSpPr txBox="1">
            <a:spLocks noGrp="1"/>
          </p:cNvSpPr>
          <p:nvPr>
            <p:ph type="subTitle" idx="4294967295"/>
          </p:nvPr>
        </p:nvSpPr>
        <p:spPr>
          <a:xfrm>
            <a:off x="0" y="1754188"/>
            <a:ext cx="5561013" cy="7842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4800" b="1" dirty="0">
                <a:solidFill>
                  <a:schemeClr val="lt1"/>
                </a:solidFill>
              </a:rPr>
              <a:t>Any Q</a:t>
            </a:r>
            <a:r>
              <a:rPr lang="en" sz="4800" b="1" dirty="0">
                <a:solidFill>
                  <a:schemeClr val="lt1"/>
                </a:solidFill>
              </a:rPr>
              <a:t>uestions?</a:t>
            </a:r>
            <a:endParaRPr sz="4800" b="1" dirty="0">
              <a:solidFill>
                <a:schemeClr val="lt1"/>
              </a:solidFill>
            </a:endParaRPr>
          </a:p>
        </p:txBody>
      </p:sp>
      <p:sp>
        <p:nvSpPr>
          <p:cNvPr id="336" name="Google Shape;336;p34"/>
          <p:cNvSpPr txBox="1">
            <a:spLocks noGrp="1"/>
          </p:cNvSpPr>
          <p:nvPr>
            <p:ph type="body" idx="4294967295"/>
          </p:nvPr>
        </p:nvSpPr>
        <p:spPr>
          <a:xfrm>
            <a:off x="0" y="2759075"/>
            <a:ext cx="5561013" cy="19954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</a:rPr>
              <a:t>Or fi</a:t>
            </a:r>
            <a:r>
              <a:rPr lang="en" sz="2400" dirty="0">
                <a:solidFill>
                  <a:schemeClr val="lt1"/>
                </a:solidFill>
              </a:rPr>
              <a:t>nd us in Slack:</a:t>
            </a:r>
            <a:endParaRPr sz="240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lt1"/>
                </a:solidFill>
              </a:rPr>
              <a:t>	@Yaroslav Brahinets</a:t>
            </a:r>
          </a:p>
          <a:p>
            <a:pPr marL="0" indent="0">
              <a:buNone/>
            </a:pPr>
            <a:r>
              <a:rPr lang="en-US" dirty="0">
                <a:solidFill>
                  <a:schemeClr val="lt1"/>
                </a:solidFill>
              </a:rPr>
              <a:t>	@</a:t>
            </a:r>
            <a:r>
              <a:rPr lang="en-US" dirty="0" err="1">
                <a:solidFill>
                  <a:schemeClr val="lt1"/>
                </a:solidFill>
              </a:rPr>
              <a:t>Vasya</a:t>
            </a:r>
            <a:r>
              <a:rPr lang="en-US" dirty="0">
                <a:solidFill>
                  <a:schemeClr val="lt1"/>
                </a:solidFill>
              </a:rPr>
              <a:t> </a:t>
            </a:r>
            <a:r>
              <a:rPr lang="en-US" dirty="0" err="1">
                <a:solidFill>
                  <a:schemeClr val="lt1"/>
                </a:solidFill>
              </a:rPr>
              <a:t>Rudas</a:t>
            </a:r>
            <a:endParaRPr lang="en-US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lt1"/>
                </a:solidFill>
              </a:rPr>
              <a:t>	@Oleksandr Kucher</a:t>
            </a:r>
            <a:endParaRPr sz="2400" dirty="0">
              <a:solidFill>
                <a:schemeClr val="lt1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9BA1867-D893-9D41-9A16-41270CA52F8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358700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F401F-6A45-F145-A351-41D593CCA4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699" y="358388"/>
            <a:ext cx="7257319" cy="857400"/>
          </a:xfrm>
        </p:spPr>
        <p:txBody>
          <a:bodyPr/>
          <a:lstStyle/>
          <a:p>
            <a:r>
              <a:rPr lang="en-US" dirty="0"/>
              <a:t>HTTP – </a:t>
            </a:r>
            <a:r>
              <a:rPr lang="en-US" dirty="0" err="1"/>
              <a:t>HyperText</a:t>
            </a:r>
            <a:r>
              <a:rPr lang="en-US" dirty="0"/>
              <a:t> Transfer Protocol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0C5F1D-46C1-4A46-957F-65B2D9983C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3699" y="1373588"/>
            <a:ext cx="8135575" cy="3552300"/>
          </a:xfrm>
        </p:spPr>
        <p:txBody>
          <a:bodyPr/>
          <a:lstStyle/>
          <a:p>
            <a:r>
              <a:rPr lang="en-US" dirty="0"/>
              <a:t>Uses Client-Sever architecture (aka Request-Response)</a:t>
            </a:r>
          </a:p>
          <a:p>
            <a:r>
              <a:rPr lang="en-US" dirty="0"/>
              <a:t>HTTP resources aka URL(URI)</a:t>
            </a:r>
          </a:p>
          <a:p>
            <a:r>
              <a:rPr lang="en-US" dirty="0"/>
              <a:t>HTTP Methods</a:t>
            </a:r>
          </a:p>
          <a:p>
            <a:r>
              <a:rPr lang="en-US" dirty="0"/>
              <a:t>HTTP Headers</a:t>
            </a:r>
          </a:p>
          <a:p>
            <a:r>
              <a:rPr lang="en-US" dirty="0"/>
              <a:t>HTTP Status Codes</a:t>
            </a:r>
          </a:p>
          <a:p>
            <a:endParaRPr lang="en-US" dirty="0"/>
          </a:p>
          <a:p>
            <a:r>
              <a:rPr lang="en-US" dirty="0"/>
              <a:t>Current version HTTP 2.0</a:t>
            </a:r>
          </a:p>
        </p:txBody>
      </p:sp>
      <p:pic>
        <p:nvPicPr>
          <p:cNvPr id="6" name="Picture 5" descr="A picture containing drawing, shirt&#10;&#10;Description automatically generated">
            <a:extLst>
              <a:ext uri="{FF2B5EF4-FFF2-40B4-BE49-F238E27FC236}">
                <a16:creationId xmlns:a16="http://schemas.microsoft.com/office/drawing/2014/main" id="{3DB2B9C2-7ABE-7F4D-B4AE-38011BC3A2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235" t="18601" r="19550" b="16220"/>
          <a:stretch/>
        </p:blipFill>
        <p:spPr>
          <a:xfrm>
            <a:off x="5280203" y="2571750"/>
            <a:ext cx="3420459" cy="1794735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1CB1DE-C0C8-8146-9A9A-AEF7E6228D6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913210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93699" y="358388"/>
            <a:ext cx="7835963" cy="857400"/>
          </a:xfrm>
        </p:spPr>
        <p:txBody>
          <a:bodyPr>
            <a:normAutofit fontScale="90000"/>
          </a:bodyPr>
          <a:lstStyle/>
          <a:p>
            <a:r>
              <a:rPr lang="en-US" dirty="0"/>
              <a:t>Example of HTTP Request&lt;-&gt;Response flow</a:t>
            </a:r>
            <a:endParaRPr lang="uk-UA" dirty="0"/>
          </a:p>
        </p:txBody>
      </p:sp>
      <p:sp>
        <p:nvSpPr>
          <p:cNvPr id="3" name="Объект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A person enters a URL string into the browser.</a:t>
            </a:r>
          </a:p>
          <a:p>
            <a:r>
              <a:rPr lang="en-US" sz="1800" dirty="0"/>
              <a:t>The browser generates HTTP-request.</a:t>
            </a:r>
          </a:p>
          <a:p>
            <a:r>
              <a:rPr lang="en-US" sz="1800" dirty="0"/>
              <a:t>The server receives a request, processes, and sends an HTTP response.</a:t>
            </a:r>
          </a:p>
          <a:p>
            <a:r>
              <a:rPr lang="en-US" sz="1800" dirty="0"/>
              <a:t>The browser receives a response and displays it.</a:t>
            </a:r>
            <a:endParaRPr lang="uk-UA" sz="1800" dirty="0"/>
          </a:p>
        </p:txBody>
      </p:sp>
      <p:pic>
        <p:nvPicPr>
          <p:cNvPr id="5" name="Picture 4" descr="A close up of a computer&#10;&#10;Description automatically generated">
            <a:extLst>
              <a:ext uri="{FF2B5EF4-FFF2-40B4-BE49-F238E27FC236}">
                <a16:creationId xmlns:a16="http://schemas.microsoft.com/office/drawing/2014/main" id="{EAF48A0D-0A47-EE47-B0DF-E043A489DD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7700" y="3291681"/>
            <a:ext cx="4876800" cy="20320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CEAB7E-74D9-C64D-8595-9F3682DCCC9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0218577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F3D42C-54F2-284F-B98D-E817DF1B75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Uniform Resource Locator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A2D178-A226-3C4D-A522-7C283949DF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7DACCAF2-2C96-5B4E-B724-78C3E21320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700" y="1373588"/>
            <a:ext cx="6942994" cy="3649772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A51E1C-67BD-D644-9F08-A5CF1D786EC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145632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77CDF-1F28-DC44-9C0C-D2BA89B75D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Methods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DB76BF-97E7-C04E-B61C-D40C965454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2A5A396-2EA3-3E4D-A0F9-F6DA227977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2485760"/>
              </p:ext>
            </p:extLst>
          </p:nvPr>
        </p:nvGraphicFramePr>
        <p:xfrm>
          <a:off x="893699" y="1373587"/>
          <a:ext cx="6462600" cy="3495965"/>
        </p:xfrm>
        <a:graphic>
          <a:graphicData uri="http://schemas.openxmlformats.org/drawingml/2006/table">
            <a:tbl>
              <a:tblPr/>
              <a:tblGrid>
                <a:gridCol w="1058345">
                  <a:extLst>
                    <a:ext uri="{9D8B030D-6E8A-4147-A177-3AD203B41FA5}">
                      <a16:colId xmlns:a16="http://schemas.microsoft.com/office/drawing/2014/main" val="2255021767"/>
                    </a:ext>
                  </a:extLst>
                </a:gridCol>
                <a:gridCol w="1309944">
                  <a:extLst>
                    <a:ext uri="{9D8B030D-6E8A-4147-A177-3AD203B41FA5}">
                      <a16:colId xmlns:a16="http://schemas.microsoft.com/office/drawing/2014/main" val="3054120884"/>
                    </a:ext>
                  </a:extLst>
                </a:gridCol>
                <a:gridCol w="1410583">
                  <a:extLst>
                    <a:ext uri="{9D8B030D-6E8A-4147-A177-3AD203B41FA5}">
                      <a16:colId xmlns:a16="http://schemas.microsoft.com/office/drawing/2014/main" val="1481616725"/>
                    </a:ext>
                  </a:extLst>
                </a:gridCol>
                <a:gridCol w="627812">
                  <a:extLst>
                    <a:ext uri="{9D8B030D-6E8A-4147-A177-3AD203B41FA5}">
                      <a16:colId xmlns:a16="http://schemas.microsoft.com/office/drawing/2014/main" val="2416967425"/>
                    </a:ext>
                  </a:extLst>
                </a:gridCol>
                <a:gridCol w="1027330">
                  <a:extLst>
                    <a:ext uri="{9D8B030D-6E8A-4147-A177-3AD203B41FA5}">
                      <a16:colId xmlns:a16="http://schemas.microsoft.com/office/drawing/2014/main" val="919353923"/>
                    </a:ext>
                  </a:extLst>
                </a:gridCol>
                <a:gridCol w="1028586">
                  <a:extLst>
                    <a:ext uri="{9D8B030D-6E8A-4147-A177-3AD203B41FA5}">
                      <a16:colId xmlns:a16="http://schemas.microsoft.com/office/drawing/2014/main" val="3151417219"/>
                    </a:ext>
                  </a:extLst>
                </a:gridCol>
              </a:tblGrid>
              <a:tr h="46950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effectLst/>
                        </a:rPr>
                        <a:t>HTTP method</a:t>
                      </a:r>
                    </a:p>
                  </a:txBody>
                  <a:tcPr marL="60217" marR="131725" marT="30109" marB="3010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effectLst/>
                        </a:rPr>
                        <a:t>Request has Body</a:t>
                      </a:r>
                    </a:p>
                  </a:txBody>
                  <a:tcPr marL="60217" marR="131725" marT="30109" marB="3010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effectLst/>
                        </a:rPr>
                        <a:t>Response has Body</a:t>
                      </a:r>
                    </a:p>
                  </a:txBody>
                  <a:tcPr marL="60217" marR="131725" marT="30109" marB="3010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effectLst/>
                        </a:rPr>
                        <a:t>Safe</a:t>
                      </a:r>
                    </a:p>
                  </a:txBody>
                  <a:tcPr marL="60217" marR="131725" marT="30109" marB="3010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effectLst/>
                        </a:rPr>
                        <a:t>Idempotent</a:t>
                      </a:r>
                    </a:p>
                  </a:txBody>
                  <a:tcPr marL="60217" marR="131725" marT="30109" marB="3010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effectLst/>
                        </a:rPr>
                        <a:t>Cacheable</a:t>
                      </a:r>
                    </a:p>
                  </a:txBody>
                  <a:tcPr marL="60217" marR="131725" marT="30109" marB="3010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2495782"/>
                  </a:ext>
                </a:extLst>
              </a:tr>
              <a:tr h="432352"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GET</a:t>
                      </a:r>
                    </a:p>
                  </a:txBody>
                  <a:tcPr marL="60217" marR="60217" marT="30109" marB="3010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</a:rPr>
                        <a:t>Optional</a:t>
                      </a:r>
                    </a:p>
                  </a:txBody>
                  <a:tcPr marL="60217" marR="60217" marT="30109" marB="3010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FF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>
                          <a:effectLst/>
                        </a:rPr>
                        <a:t>Yes</a:t>
                      </a:r>
                    </a:p>
                  </a:txBody>
                  <a:tcPr marL="60217" marR="60217" marT="30109" marB="3010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>
                          <a:effectLst/>
                        </a:rPr>
                        <a:t>Yes</a:t>
                      </a:r>
                    </a:p>
                  </a:txBody>
                  <a:tcPr marL="60217" marR="60217" marT="30109" marB="3010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dirty="0">
                          <a:effectLst/>
                        </a:rPr>
                        <a:t>Yes</a:t>
                      </a:r>
                    </a:p>
                  </a:txBody>
                  <a:tcPr marL="60217" marR="60217" marT="30109" marB="3010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dirty="0">
                          <a:effectLst/>
                        </a:rPr>
                        <a:t>Yes</a:t>
                      </a:r>
                    </a:p>
                  </a:txBody>
                  <a:tcPr marL="60217" marR="60217" marT="30109" marB="3010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297286"/>
                  </a:ext>
                </a:extLst>
              </a:tr>
              <a:tr h="432352"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HEAD</a:t>
                      </a:r>
                    </a:p>
                  </a:txBody>
                  <a:tcPr marL="60217" marR="60217" marT="30109" marB="3010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</a:rPr>
                        <a:t>Optional</a:t>
                      </a:r>
                    </a:p>
                  </a:txBody>
                  <a:tcPr marL="60217" marR="60217" marT="30109" marB="3010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FF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>
                          <a:effectLst/>
                        </a:rPr>
                        <a:t>No</a:t>
                      </a:r>
                    </a:p>
                  </a:txBody>
                  <a:tcPr marL="60217" marR="60217" marT="30109" marB="3010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>
                          <a:effectLst/>
                        </a:rPr>
                        <a:t>Yes</a:t>
                      </a:r>
                    </a:p>
                  </a:txBody>
                  <a:tcPr marL="60217" marR="60217" marT="30109" marB="3010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dirty="0">
                          <a:effectLst/>
                        </a:rPr>
                        <a:t>Yes</a:t>
                      </a:r>
                    </a:p>
                  </a:txBody>
                  <a:tcPr marL="60217" marR="60217" marT="30109" marB="3010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>
                          <a:effectLst/>
                        </a:rPr>
                        <a:t>Yes</a:t>
                      </a:r>
                    </a:p>
                  </a:txBody>
                  <a:tcPr marL="60217" marR="60217" marT="30109" marB="3010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0639286"/>
                  </a:ext>
                </a:extLst>
              </a:tr>
              <a:tr h="432352"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POST</a:t>
                      </a:r>
                    </a:p>
                  </a:txBody>
                  <a:tcPr marL="60217" marR="60217" marT="30109" marB="3010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>
                          <a:effectLst/>
                        </a:rPr>
                        <a:t>Yes</a:t>
                      </a:r>
                    </a:p>
                  </a:txBody>
                  <a:tcPr marL="60217" marR="60217" marT="30109" marB="3010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>
                          <a:effectLst/>
                        </a:rPr>
                        <a:t>Yes</a:t>
                      </a:r>
                    </a:p>
                  </a:txBody>
                  <a:tcPr marL="60217" marR="60217" marT="30109" marB="3010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>
                          <a:effectLst/>
                        </a:rPr>
                        <a:t>No</a:t>
                      </a:r>
                    </a:p>
                  </a:txBody>
                  <a:tcPr marL="60217" marR="60217" marT="30109" marB="3010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>
                          <a:effectLst/>
                        </a:rPr>
                        <a:t>No</a:t>
                      </a:r>
                    </a:p>
                  </a:txBody>
                  <a:tcPr marL="60217" marR="60217" marT="30109" marB="3010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>
                          <a:effectLst/>
                        </a:rPr>
                        <a:t>Yes</a:t>
                      </a:r>
                    </a:p>
                  </a:txBody>
                  <a:tcPr marL="60217" marR="60217" marT="30109" marB="3010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7538279"/>
                  </a:ext>
                </a:extLst>
              </a:tr>
              <a:tr h="432352"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PUT</a:t>
                      </a:r>
                    </a:p>
                  </a:txBody>
                  <a:tcPr marL="60217" marR="60217" marT="30109" marB="3010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>
                          <a:effectLst/>
                        </a:rPr>
                        <a:t>Yes</a:t>
                      </a:r>
                    </a:p>
                  </a:txBody>
                  <a:tcPr marL="60217" marR="60217" marT="30109" marB="3010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>
                          <a:effectLst/>
                        </a:rPr>
                        <a:t>Yes</a:t>
                      </a:r>
                    </a:p>
                  </a:txBody>
                  <a:tcPr marL="60217" marR="60217" marT="30109" marB="3010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>
                          <a:effectLst/>
                        </a:rPr>
                        <a:t>No</a:t>
                      </a:r>
                    </a:p>
                  </a:txBody>
                  <a:tcPr marL="60217" marR="60217" marT="30109" marB="3010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>
                          <a:effectLst/>
                        </a:rPr>
                        <a:t>Yes</a:t>
                      </a:r>
                    </a:p>
                  </a:txBody>
                  <a:tcPr marL="60217" marR="60217" marT="30109" marB="3010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>
                          <a:effectLst/>
                        </a:rPr>
                        <a:t>No</a:t>
                      </a:r>
                    </a:p>
                  </a:txBody>
                  <a:tcPr marL="60217" marR="60217" marT="30109" marB="3010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5799217"/>
                  </a:ext>
                </a:extLst>
              </a:tr>
              <a:tr h="432352"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DELETE</a:t>
                      </a:r>
                    </a:p>
                  </a:txBody>
                  <a:tcPr marL="60217" marR="60217" marT="30109" marB="3010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</a:rPr>
                        <a:t>Optional</a:t>
                      </a:r>
                    </a:p>
                  </a:txBody>
                  <a:tcPr marL="60217" marR="60217" marT="30109" marB="3010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FF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dirty="0">
                          <a:effectLst/>
                        </a:rPr>
                        <a:t>Yes</a:t>
                      </a:r>
                    </a:p>
                  </a:txBody>
                  <a:tcPr marL="60217" marR="60217" marT="30109" marB="3010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>
                          <a:effectLst/>
                        </a:rPr>
                        <a:t>No</a:t>
                      </a:r>
                    </a:p>
                  </a:txBody>
                  <a:tcPr marL="60217" marR="60217" marT="30109" marB="3010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>
                          <a:effectLst/>
                        </a:rPr>
                        <a:t>Yes</a:t>
                      </a:r>
                    </a:p>
                  </a:txBody>
                  <a:tcPr marL="60217" marR="60217" marT="30109" marB="3010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>
                          <a:effectLst/>
                        </a:rPr>
                        <a:t>No</a:t>
                      </a:r>
                    </a:p>
                  </a:txBody>
                  <a:tcPr marL="60217" marR="60217" marT="30109" marB="3010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0357132"/>
                  </a:ext>
                </a:extLst>
              </a:tr>
              <a:tr h="432352"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OPTIONS</a:t>
                      </a:r>
                    </a:p>
                  </a:txBody>
                  <a:tcPr marL="60217" marR="60217" marT="30109" marB="3010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</a:rPr>
                        <a:t>Optional</a:t>
                      </a:r>
                    </a:p>
                  </a:txBody>
                  <a:tcPr marL="60217" marR="60217" marT="30109" marB="3010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FF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>
                          <a:effectLst/>
                        </a:rPr>
                        <a:t>Yes</a:t>
                      </a:r>
                    </a:p>
                  </a:txBody>
                  <a:tcPr marL="60217" marR="60217" marT="30109" marB="3010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>
                          <a:effectLst/>
                        </a:rPr>
                        <a:t>Yes</a:t>
                      </a:r>
                    </a:p>
                  </a:txBody>
                  <a:tcPr marL="60217" marR="60217" marT="30109" marB="3010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>
                          <a:effectLst/>
                        </a:rPr>
                        <a:t>Yes</a:t>
                      </a:r>
                    </a:p>
                  </a:txBody>
                  <a:tcPr marL="60217" marR="60217" marT="30109" marB="3010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dirty="0">
                          <a:effectLst/>
                        </a:rPr>
                        <a:t>No</a:t>
                      </a:r>
                    </a:p>
                  </a:txBody>
                  <a:tcPr marL="60217" marR="60217" marT="30109" marB="3010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028494"/>
                  </a:ext>
                </a:extLst>
              </a:tr>
              <a:tr h="432352"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PATCH</a:t>
                      </a:r>
                    </a:p>
                  </a:txBody>
                  <a:tcPr marL="60217" marR="60217" marT="30109" marB="3010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dirty="0">
                          <a:effectLst/>
                        </a:rPr>
                        <a:t>Yes</a:t>
                      </a:r>
                    </a:p>
                  </a:txBody>
                  <a:tcPr marL="60217" marR="60217" marT="30109" marB="3010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>
                          <a:effectLst/>
                        </a:rPr>
                        <a:t>Yes</a:t>
                      </a:r>
                    </a:p>
                  </a:txBody>
                  <a:tcPr marL="60217" marR="60217" marT="30109" marB="3010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>
                          <a:effectLst/>
                        </a:rPr>
                        <a:t>No</a:t>
                      </a:r>
                    </a:p>
                  </a:txBody>
                  <a:tcPr marL="60217" marR="60217" marT="30109" marB="3010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>
                          <a:effectLst/>
                        </a:rPr>
                        <a:t>No</a:t>
                      </a:r>
                    </a:p>
                  </a:txBody>
                  <a:tcPr marL="60217" marR="60217" marT="30109" marB="3010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dirty="0">
                          <a:effectLst/>
                        </a:rPr>
                        <a:t>No</a:t>
                      </a:r>
                    </a:p>
                  </a:txBody>
                  <a:tcPr marL="60217" marR="60217" marT="30109" marB="3010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7582424"/>
                  </a:ext>
                </a:extLst>
              </a:tr>
            </a:tbl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5EA9EE-8DAF-C446-BB67-36F3E1C9333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451747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00933A-F1F4-1147-908E-BC499E29F0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Headers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C82C75-FFEE-1741-AF20-30FD586432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3699" y="1373588"/>
            <a:ext cx="7993125" cy="35523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1600" dirty="0"/>
              <a:t>Header Format: “</a:t>
            </a:r>
            <a:r>
              <a:rPr lang="en-US" sz="1600" dirty="0">
                <a:solidFill>
                  <a:srgbClr val="00B050"/>
                </a:solidFill>
              </a:rPr>
              <a:t>Header-Name: header value text</a:t>
            </a:r>
            <a:r>
              <a:rPr lang="en-US" sz="1600" dirty="0"/>
              <a:t>”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Examples:</a:t>
            </a:r>
          </a:p>
          <a:p>
            <a:pPr lvl="1">
              <a:lnSpc>
                <a:spcPct val="150000"/>
              </a:lnSpc>
            </a:pPr>
            <a:r>
              <a:rPr lang="en-US" sz="1600" dirty="0"/>
              <a:t>Host: apple.com:8080</a:t>
            </a:r>
          </a:p>
          <a:p>
            <a:pPr lvl="1">
              <a:lnSpc>
                <a:spcPct val="150000"/>
              </a:lnSpc>
            </a:pPr>
            <a:r>
              <a:rPr lang="en-US" sz="1600" dirty="0"/>
              <a:t>User-Agent: Mozilla/5.0 (Macintosh; Intel Mac OS X 10_14_0) </a:t>
            </a:r>
            <a:r>
              <a:rPr lang="en-US" sz="1600" dirty="0" err="1"/>
              <a:t>AppleWebKit</a:t>
            </a:r>
            <a:r>
              <a:rPr lang="en-US" sz="1600" dirty="0"/>
              <a:t>/537.36 (KHTML, like Gecko) Chrome/69.0.3497.100 Safari/537.36</a:t>
            </a:r>
          </a:p>
          <a:p>
            <a:pPr lvl="1">
              <a:lnSpc>
                <a:spcPct val="150000"/>
              </a:lnSpc>
            </a:pPr>
            <a:r>
              <a:rPr lang="en-US" sz="1600" dirty="0"/>
              <a:t>Accept: application/json; application/xml;</a:t>
            </a:r>
          </a:p>
          <a:p>
            <a:pPr lvl="1">
              <a:lnSpc>
                <a:spcPct val="150000"/>
              </a:lnSpc>
            </a:pPr>
            <a:r>
              <a:rPr lang="en-US" sz="1600" dirty="0"/>
              <a:t>Authorization: Basic ZmFsa2VuOmpvc2h1YTU=</a:t>
            </a:r>
            <a:endParaRPr lang="en-US" sz="11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FF964C-93C0-D748-991F-D9D316A4DC3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084825032"/>
      </p:ext>
    </p:extLst>
  </p:cSld>
  <p:clrMapOvr>
    <a:masterClrMapping/>
  </p:clrMapOvr>
</p:sld>
</file>

<file path=ppt/theme/theme1.xml><?xml version="1.0" encoding="utf-8"?>
<a:theme xmlns:a="http://schemas.openxmlformats.org/drawingml/2006/main" name="Antonio template">
  <a:themeElements>
    <a:clrScheme name="Custom 347">
      <a:dk1>
        <a:srgbClr val="677480"/>
      </a:dk1>
      <a:lt1>
        <a:srgbClr val="FFFFFF"/>
      </a:lt1>
      <a:dk2>
        <a:srgbClr val="2185C5"/>
      </a:dk2>
      <a:lt2>
        <a:srgbClr val="FFFFFF"/>
      </a:lt2>
      <a:accent1>
        <a:srgbClr val="2185C5"/>
      </a:accent1>
      <a:accent2>
        <a:srgbClr val="7ECEFD"/>
      </a:accent2>
      <a:accent3>
        <a:srgbClr val="F20253"/>
      </a:accent3>
      <a:accent4>
        <a:srgbClr val="FF9715"/>
      </a:accent4>
      <a:accent5>
        <a:srgbClr val="1C3AA9"/>
      </a:accent5>
      <a:accent6>
        <a:srgbClr val="97ABBC"/>
      </a:accent6>
      <a:hlink>
        <a:srgbClr val="2185C5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1139</TotalTime>
  <Words>1493</Words>
  <Application>Microsoft Macintosh PowerPoint</Application>
  <PresentationFormat>On-screen Show (16:9)</PresentationFormat>
  <Paragraphs>280</Paragraphs>
  <Slides>48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3" baseType="lpstr">
      <vt:lpstr>Lato</vt:lpstr>
      <vt:lpstr>Arial</vt:lpstr>
      <vt:lpstr>Courier New</vt:lpstr>
      <vt:lpstr>Raleway</vt:lpstr>
      <vt:lpstr>Antonio template</vt:lpstr>
      <vt:lpstr>Lesson 12 – Intro to Web, Servlet API</vt:lpstr>
      <vt:lpstr>Lesson Goals</vt:lpstr>
      <vt:lpstr>Introduction to WEB</vt:lpstr>
      <vt:lpstr>Transfer Protocols</vt:lpstr>
      <vt:lpstr>HTTP – HyperText Transfer Protocol</vt:lpstr>
      <vt:lpstr>Example of HTTP Request&lt;-&gt;Response flow</vt:lpstr>
      <vt:lpstr>Uniform Resource Locator</vt:lpstr>
      <vt:lpstr>HTTP Methods</vt:lpstr>
      <vt:lpstr>HTTP Headers</vt:lpstr>
      <vt:lpstr>HTTP Status Codes</vt:lpstr>
      <vt:lpstr>HTTP Request-Response Example</vt:lpstr>
      <vt:lpstr>Client-Server architecture</vt:lpstr>
      <vt:lpstr>Client-Server architecture</vt:lpstr>
      <vt:lpstr>Java Web Server aka Servlet Container</vt:lpstr>
      <vt:lpstr>Why Servlet Container</vt:lpstr>
      <vt:lpstr>Java HTTP Servlet Example</vt:lpstr>
      <vt:lpstr>Java Servlet Lifecycle</vt:lpstr>
      <vt:lpstr>HttpServletRequest</vt:lpstr>
      <vt:lpstr>HttpServletResponse</vt:lpstr>
      <vt:lpstr>Java Servlet Example</vt:lpstr>
      <vt:lpstr>Error Handling</vt:lpstr>
      <vt:lpstr>Error Handling</vt:lpstr>
      <vt:lpstr>Error Handling Example</vt:lpstr>
      <vt:lpstr>ServletContext</vt:lpstr>
      <vt:lpstr>Filter</vt:lpstr>
      <vt:lpstr>Filter aka CoR under the hood</vt:lpstr>
      <vt:lpstr>Filter Example</vt:lpstr>
      <vt:lpstr>Request Forward vs Redirect</vt:lpstr>
      <vt:lpstr>Forward vs Redirect Example</vt:lpstr>
      <vt:lpstr>PowerPoint Presentation</vt:lpstr>
      <vt:lpstr>State Problem</vt:lpstr>
      <vt:lpstr>Identity Problem</vt:lpstr>
      <vt:lpstr>HttpSession and Cookies</vt:lpstr>
      <vt:lpstr>Cookies vs HTTPSession</vt:lpstr>
      <vt:lpstr>HTTPSession and Cookies Example</vt:lpstr>
      <vt:lpstr>Homework</vt:lpstr>
      <vt:lpstr>Homework</vt:lpstr>
      <vt:lpstr>Homework UI - Login Page</vt:lpstr>
      <vt:lpstr>Literature</vt:lpstr>
      <vt:lpstr>How to start a Java Web Application</vt:lpstr>
      <vt:lpstr>Required steps</vt:lpstr>
      <vt:lpstr>Apache Tomcat</vt:lpstr>
      <vt:lpstr>WAR</vt:lpstr>
      <vt:lpstr>IDE Configuration: Create Artifact</vt:lpstr>
      <vt:lpstr>IDE Configuration: Run Config</vt:lpstr>
      <vt:lpstr>IDE Configuration: Select WAR to Deploy</vt:lpstr>
      <vt:lpstr>IDE Configuration: Run and have fun </vt:lpstr>
      <vt:lpstr>Thanks!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Lesson 13 – Intro to Web, Servlet API</dc:title>
  <dc:creator>Vasya Rudas</dc:creator>
  <cp:lastModifiedBy>Vasya Rudas</cp:lastModifiedBy>
  <cp:revision>31</cp:revision>
  <dcterms:created xsi:type="dcterms:W3CDTF">2019-12-18T21:24:00Z</dcterms:created>
  <dcterms:modified xsi:type="dcterms:W3CDTF">2021-01-18T16:19:59Z</dcterms:modified>
</cp:coreProperties>
</file>